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2"/>
  </p:notesMasterIdLst>
  <p:sldIdLst>
    <p:sldId id="589" r:id="rId2"/>
    <p:sldId id="701" r:id="rId3"/>
    <p:sldId id="702" r:id="rId4"/>
    <p:sldId id="703" r:id="rId5"/>
    <p:sldId id="704" r:id="rId6"/>
    <p:sldId id="705" r:id="rId7"/>
    <p:sldId id="706" r:id="rId8"/>
    <p:sldId id="716" r:id="rId9"/>
    <p:sldId id="707" r:id="rId10"/>
    <p:sldId id="708" r:id="rId11"/>
    <p:sldId id="709" r:id="rId12"/>
    <p:sldId id="710" r:id="rId13"/>
    <p:sldId id="711" r:id="rId14"/>
    <p:sldId id="712" r:id="rId15"/>
    <p:sldId id="714" r:id="rId16"/>
    <p:sldId id="382" r:id="rId17"/>
    <p:sldId id="676" r:id="rId18"/>
    <p:sldId id="677" r:id="rId19"/>
    <p:sldId id="678" r:id="rId20"/>
    <p:sldId id="679" r:id="rId21"/>
    <p:sldId id="648" r:id="rId22"/>
    <p:sldId id="264" r:id="rId23"/>
    <p:sldId id="686" r:id="rId24"/>
    <p:sldId id="656" r:id="rId25"/>
    <p:sldId id="715" r:id="rId26"/>
    <p:sldId id="685" r:id="rId27"/>
    <p:sldId id="657" r:id="rId28"/>
    <p:sldId id="680" r:id="rId29"/>
    <p:sldId id="681" r:id="rId30"/>
    <p:sldId id="53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329E"/>
    <a:srgbClr val="F27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4A7CDF-C8B7-469B-B431-447BD6BD41F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4921719-E400-4E03-8EE8-A91710FAD3C6}">
      <dgm:prSet phldrT="[Tekst]" custT="1"/>
      <dgm:spPr>
        <a:solidFill>
          <a:srgbClr val="00B0F0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2800" dirty="0">
              <a:latin typeface="Arial" panose="020B0604020202020204" pitchFamily="34" charset="0"/>
              <a:cs typeface="Arial" panose="020B0604020202020204" pitchFamily="34" charset="0"/>
            </a:rPr>
            <a:t>alfabet brajla</a:t>
          </a:r>
        </a:p>
      </dgm:t>
    </dgm:pt>
    <dgm:pt modelId="{ED24D67C-27E9-4C22-82C0-B71102C192E8}" type="parTrans" cxnId="{A01E7E97-03FB-42D1-AB9E-AB4AEC88E8F0}">
      <dgm:prSet/>
      <dgm:spPr/>
      <dgm:t>
        <a:bodyPr/>
        <a:lstStyle/>
        <a:p>
          <a:endParaRPr lang="pl-PL"/>
        </a:p>
      </dgm:t>
    </dgm:pt>
    <dgm:pt modelId="{CE68EAE5-CC4F-42BB-B77D-6C894D4ADD33}" type="sibTrans" cxnId="{A01E7E97-03FB-42D1-AB9E-AB4AEC88E8F0}">
      <dgm:prSet/>
      <dgm:spPr/>
      <dgm:t>
        <a:bodyPr/>
        <a:lstStyle/>
        <a:p>
          <a:endParaRPr lang="pl-PL"/>
        </a:p>
      </dgm:t>
    </dgm:pt>
    <dgm:pt modelId="{E43961EF-66B4-48C1-BB18-1E9789DBA896}">
      <dgm:prSet phldrT="[Tekst]" custT="1"/>
      <dgm:spPr>
        <a:solidFill>
          <a:srgbClr val="00B0F0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2800" dirty="0">
              <a:latin typeface="Arial" panose="020B0604020202020204" pitchFamily="34" charset="0"/>
              <a:cs typeface="Arial" panose="020B0604020202020204" pitchFamily="34" charset="0"/>
            </a:rPr>
            <a:t>wszystkie inne sposoby, które wskażą osoby ze szczególnymi potrzebami</a:t>
          </a:r>
        </a:p>
      </dgm:t>
    </dgm:pt>
    <dgm:pt modelId="{5F2D3A4E-73E9-4664-BB98-286B4F463B1B}" type="parTrans" cxnId="{1FF10D85-E959-493F-84EA-806608DD8DC0}">
      <dgm:prSet/>
      <dgm:spPr/>
      <dgm:t>
        <a:bodyPr/>
        <a:lstStyle/>
        <a:p>
          <a:endParaRPr lang="pl-PL"/>
        </a:p>
      </dgm:t>
    </dgm:pt>
    <dgm:pt modelId="{841C77C2-5882-4ACF-80D7-419EB8919F3B}" type="sibTrans" cxnId="{1FF10D85-E959-493F-84EA-806608DD8DC0}">
      <dgm:prSet/>
      <dgm:spPr/>
      <dgm:t>
        <a:bodyPr/>
        <a:lstStyle/>
        <a:p>
          <a:endParaRPr lang="pl-PL"/>
        </a:p>
      </dgm:t>
    </dgm:pt>
    <dgm:pt modelId="{E36A0E86-623D-4F3F-ACA6-82E7D64B2202}">
      <dgm:prSet custT="1"/>
      <dgm:spPr>
        <a:solidFill>
          <a:srgbClr val="00B0F0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2800" dirty="0">
              <a:latin typeface="Arial" panose="020B0604020202020204" pitchFamily="34" charset="0"/>
              <a:cs typeface="Arial" panose="020B0604020202020204" pitchFamily="34" charset="0"/>
            </a:rPr>
            <a:t>duża czcionka </a:t>
          </a:r>
        </a:p>
      </dgm:t>
    </dgm:pt>
    <dgm:pt modelId="{132A02FC-03D1-494D-AF13-349099CE59B3}" type="parTrans" cxnId="{8712EB7F-C66D-4034-B99A-CA65FA2A665A}">
      <dgm:prSet/>
      <dgm:spPr/>
      <dgm:t>
        <a:bodyPr/>
        <a:lstStyle/>
        <a:p>
          <a:endParaRPr lang="pl-PL"/>
        </a:p>
      </dgm:t>
    </dgm:pt>
    <dgm:pt modelId="{65D23FC6-7D6F-4DC3-A2A6-B9795C5E71E0}" type="sibTrans" cxnId="{8712EB7F-C66D-4034-B99A-CA65FA2A665A}">
      <dgm:prSet/>
      <dgm:spPr/>
      <dgm:t>
        <a:bodyPr/>
        <a:lstStyle/>
        <a:p>
          <a:endParaRPr lang="pl-PL"/>
        </a:p>
      </dgm:t>
    </dgm:pt>
    <dgm:pt modelId="{6845787E-4FFF-475A-BAA8-0665B747D8CF}">
      <dgm:prSet phldrT="[Tekst]" custT="1"/>
      <dgm:spPr>
        <a:solidFill>
          <a:srgbClr val="00B0F0"/>
        </a:solidFill>
      </dgm:spPr>
      <dgm:t>
        <a:bodyPr/>
        <a:lstStyle/>
        <a:p>
          <a:r>
            <a:rPr lang="pl-PL" sz="2800" dirty="0">
              <a:latin typeface="Arial" panose="020B0604020202020204" pitchFamily="34" charset="0"/>
              <a:cs typeface="Arial" panose="020B0604020202020204" pitchFamily="34" charset="0"/>
            </a:rPr>
            <a:t>wersja elektroniczna </a:t>
          </a:r>
        </a:p>
      </dgm:t>
    </dgm:pt>
    <dgm:pt modelId="{BAACDCA0-72B2-4347-A0DD-369E723C91D7}" type="sibTrans" cxnId="{B1ABAAD4-AA00-4138-BA11-861CBD7C6645}">
      <dgm:prSet/>
      <dgm:spPr/>
      <dgm:t>
        <a:bodyPr/>
        <a:lstStyle/>
        <a:p>
          <a:endParaRPr lang="pl-PL"/>
        </a:p>
      </dgm:t>
    </dgm:pt>
    <dgm:pt modelId="{03027A7C-8AF4-4F63-BD9E-D73221884972}" type="parTrans" cxnId="{B1ABAAD4-AA00-4138-BA11-861CBD7C6645}">
      <dgm:prSet/>
      <dgm:spPr/>
      <dgm:t>
        <a:bodyPr/>
        <a:lstStyle/>
        <a:p>
          <a:endParaRPr lang="pl-PL"/>
        </a:p>
      </dgm:t>
    </dgm:pt>
    <dgm:pt modelId="{7B89A4B3-3863-409F-A114-97B411064498}" type="pres">
      <dgm:prSet presAssocID="{C84A7CDF-C8B7-469B-B431-447BD6BD41FB}" presName="diagram" presStyleCnt="0">
        <dgm:presLayoutVars>
          <dgm:dir/>
          <dgm:resizeHandles val="exact"/>
        </dgm:presLayoutVars>
      </dgm:prSet>
      <dgm:spPr/>
    </dgm:pt>
    <dgm:pt modelId="{1B957F46-F26F-4E05-A164-99A21340FC4E}" type="pres">
      <dgm:prSet presAssocID="{64921719-E400-4E03-8EE8-A91710FAD3C6}" presName="node" presStyleLbl="node1" presStyleIdx="0" presStyleCnt="4" custLinFactNeighborX="-6151" custLinFactNeighborY="1997">
        <dgm:presLayoutVars>
          <dgm:bulletEnabled val="1"/>
        </dgm:presLayoutVars>
      </dgm:prSet>
      <dgm:spPr/>
    </dgm:pt>
    <dgm:pt modelId="{A5DD6082-82F8-4557-8634-C4755478CF13}" type="pres">
      <dgm:prSet presAssocID="{CE68EAE5-CC4F-42BB-B77D-6C894D4ADD33}" presName="sibTrans" presStyleCnt="0"/>
      <dgm:spPr/>
    </dgm:pt>
    <dgm:pt modelId="{F0F04E30-E265-4010-A851-98A4B2EB69B1}" type="pres">
      <dgm:prSet presAssocID="{E36A0E86-623D-4F3F-ACA6-82E7D64B2202}" presName="node" presStyleLbl="node1" presStyleIdx="1" presStyleCnt="4" custLinFactNeighborX="-859" custLinFactNeighborY="1889">
        <dgm:presLayoutVars>
          <dgm:bulletEnabled val="1"/>
        </dgm:presLayoutVars>
      </dgm:prSet>
      <dgm:spPr/>
    </dgm:pt>
    <dgm:pt modelId="{687BF760-38A4-4306-8FC9-9EB135D5D9C0}" type="pres">
      <dgm:prSet presAssocID="{65D23FC6-7D6F-4DC3-A2A6-B9795C5E71E0}" presName="sibTrans" presStyleCnt="0"/>
      <dgm:spPr/>
    </dgm:pt>
    <dgm:pt modelId="{18BC399E-A07C-4773-9F47-4405FAD5563D}" type="pres">
      <dgm:prSet presAssocID="{6845787E-4FFF-475A-BAA8-0665B747D8CF}" presName="node" presStyleLbl="node1" presStyleIdx="2" presStyleCnt="4" custLinFactNeighborX="795" custLinFactNeighborY="1539">
        <dgm:presLayoutVars>
          <dgm:bulletEnabled val="1"/>
        </dgm:presLayoutVars>
      </dgm:prSet>
      <dgm:spPr/>
    </dgm:pt>
    <dgm:pt modelId="{F379298A-AB86-4FE7-AE04-152D30EE1001}" type="pres">
      <dgm:prSet presAssocID="{BAACDCA0-72B2-4347-A0DD-369E723C91D7}" presName="sibTrans" presStyleCnt="0"/>
      <dgm:spPr/>
    </dgm:pt>
    <dgm:pt modelId="{360ED799-5E5D-463E-B378-85F9EC46BBE7}" type="pres">
      <dgm:prSet presAssocID="{E43961EF-66B4-48C1-BB18-1E9789DBA896}" presName="node" presStyleLbl="node1" presStyleIdx="3" presStyleCnt="4" custScaleX="176119" custScaleY="115786" custLinFactNeighborX="-2148" custLinFactNeighborY="2864">
        <dgm:presLayoutVars>
          <dgm:bulletEnabled val="1"/>
        </dgm:presLayoutVars>
      </dgm:prSet>
      <dgm:spPr/>
    </dgm:pt>
  </dgm:ptLst>
  <dgm:cxnLst>
    <dgm:cxn modelId="{CC8BF83F-D7DF-4D54-B986-29D0DA584E2F}" type="presOf" srcId="{E43961EF-66B4-48C1-BB18-1E9789DBA896}" destId="{360ED799-5E5D-463E-B378-85F9EC46BBE7}" srcOrd="0" destOrd="0" presId="urn:microsoft.com/office/officeart/2005/8/layout/default#1"/>
    <dgm:cxn modelId="{0CD8585C-E359-4629-A9D4-2F0EA1702231}" type="presOf" srcId="{E36A0E86-623D-4F3F-ACA6-82E7D64B2202}" destId="{F0F04E30-E265-4010-A851-98A4B2EB69B1}" srcOrd="0" destOrd="0" presId="urn:microsoft.com/office/officeart/2005/8/layout/default#1"/>
    <dgm:cxn modelId="{CBA2DC45-AB7C-44FD-8E4E-C487ADFF8E1F}" type="presOf" srcId="{6845787E-4FFF-475A-BAA8-0665B747D8CF}" destId="{18BC399E-A07C-4773-9F47-4405FAD5563D}" srcOrd="0" destOrd="0" presId="urn:microsoft.com/office/officeart/2005/8/layout/default#1"/>
    <dgm:cxn modelId="{B9B8377E-3F7D-42D5-9756-51FC53688AC7}" type="presOf" srcId="{64921719-E400-4E03-8EE8-A91710FAD3C6}" destId="{1B957F46-F26F-4E05-A164-99A21340FC4E}" srcOrd="0" destOrd="0" presId="urn:microsoft.com/office/officeart/2005/8/layout/default#1"/>
    <dgm:cxn modelId="{8712EB7F-C66D-4034-B99A-CA65FA2A665A}" srcId="{C84A7CDF-C8B7-469B-B431-447BD6BD41FB}" destId="{E36A0E86-623D-4F3F-ACA6-82E7D64B2202}" srcOrd="1" destOrd="0" parTransId="{132A02FC-03D1-494D-AF13-349099CE59B3}" sibTransId="{65D23FC6-7D6F-4DC3-A2A6-B9795C5E71E0}"/>
    <dgm:cxn modelId="{1FF10D85-E959-493F-84EA-806608DD8DC0}" srcId="{C84A7CDF-C8B7-469B-B431-447BD6BD41FB}" destId="{E43961EF-66B4-48C1-BB18-1E9789DBA896}" srcOrd="3" destOrd="0" parTransId="{5F2D3A4E-73E9-4664-BB98-286B4F463B1B}" sibTransId="{841C77C2-5882-4ACF-80D7-419EB8919F3B}"/>
    <dgm:cxn modelId="{A01E7E97-03FB-42D1-AB9E-AB4AEC88E8F0}" srcId="{C84A7CDF-C8B7-469B-B431-447BD6BD41FB}" destId="{64921719-E400-4E03-8EE8-A91710FAD3C6}" srcOrd="0" destOrd="0" parTransId="{ED24D67C-27E9-4C22-82C0-B71102C192E8}" sibTransId="{CE68EAE5-CC4F-42BB-B77D-6C894D4ADD33}"/>
    <dgm:cxn modelId="{A60A9DA4-18A5-419C-A97C-7B194A45A3DD}" type="presOf" srcId="{C84A7CDF-C8B7-469B-B431-447BD6BD41FB}" destId="{7B89A4B3-3863-409F-A114-97B411064498}" srcOrd="0" destOrd="0" presId="urn:microsoft.com/office/officeart/2005/8/layout/default#1"/>
    <dgm:cxn modelId="{B1ABAAD4-AA00-4138-BA11-861CBD7C6645}" srcId="{C84A7CDF-C8B7-469B-B431-447BD6BD41FB}" destId="{6845787E-4FFF-475A-BAA8-0665B747D8CF}" srcOrd="2" destOrd="0" parTransId="{03027A7C-8AF4-4F63-BD9E-D73221884972}" sibTransId="{BAACDCA0-72B2-4347-A0DD-369E723C91D7}"/>
    <dgm:cxn modelId="{F3114906-E8E5-4B3F-85F6-0A84C698428A}" type="presParOf" srcId="{7B89A4B3-3863-409F-A114-97B411064498}" destId="{1B957F46-F26F-4E05-A164-99A21340FC4E}" srcOrd="0" destOrd="0" presId="urn:microsoft.com/office/officeart/2005/8/layout/default#1"/>
    <dgm:cxn modelId="{A68C5446-4000-406E-A9A8-151A422EF422}" type="presParOf" srcId="{7B89A4B3-3863-409F-A114-97B411064498}" destId="{A5DD6082-82F8-4557-8634-C4755478CF13}" srcOrd="1" destOrd="0" presId="urn:microsoft.com/office/officeart/2005/8/layout/default#1"/>
    <dgm:cxn modelId="{42906FF8-578A-484D-9AE6-E6272B5077C8}" type="presParOf" srcId="{7B89A4B3-3863-409F-A114-97B411064498}" destId="{F0F04E30-E265-4010-A851-98A4B2EB69B1}" srcOrd="2" destOrd="0" presId="urn:microsoft.com/office/officeart/2005/8/layout/default#1"/>
    <dgm:cxn modelId="{EACADF40-259D-4131-AECA-830D49B6A6EB}" type="presParOf" srcId="{7B89A4B3-3863-409F-A114-97B411064498}" destId="{687BF760-38A4-4306-8FC9-9EB135D5D9C0}" srcOrd="3" destOrd="0" presId="urn:microsoft.com/office/officeart/2005/8/layout/default#1"/>
    <dgm:cxn modelId="{F87ABC2D-370A-4AD5-811A-1B772CAB570A}" type="presParOf" srcId="{7B89A4B3-3863-409F-A114-97B411064498}" destId="{18BC399E-A07C-4773-9F47-4405FAD5563D}" srcOrd="4" destOrd="0" presId="urn:microsoft.com/office/officeart/2005/8/layout/default#1"/>
    <dgm:cxn modelId="{3E46874C-5BED-4B14-82C1-D4EF3B56CD11}" type="presParOf" srcId="{7B89A4B3-3863-409F-A114-97B411064498}" destId="{F379298A-AB86-4FE7-AE04-152D30EE1001}" srcOrd="5" destOrd="0" presId="urn:microsoft.com/office/officeart/2005/8/layout/default#1"/>
    <dgm:cxn modelId="{1CEFD998-5486-4E40-9EE5-B0153D4FC43A}" type="presParOf" srcId="{7B89A4B3-3863-409F-A114-97B411064498}" destId="{360ED799-5E5D-463E-B378-85F9EC46BBE7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57F46-F26F-4E05-A164-99A21340FC4E}">
      <dsp:nvSpPr>
        <dsp:cNvPr id="0" name=""/>
        <dsp:cNvSpPr/>
      </dsp:nvSpPr>
      <dsp:spPr>
        <a:xfrm>
          <a:off x="0" y="567140"/>
          <a:ext cx="2347838" cy="1408702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2800" kern="1200" dirty="0">
              <a:latin typeface="Arial" panose="020B0604020202020204" pitchFamily="34" charset="0"/>
              <a:cs typeface="Arial" panose="020B0604020202020204" pitchFamily="34" charset="0"/>
            </a:rPr>
            <a:t>alfabet brajla</a:t>
          </a:r>
        </a:p>
      </dsp:txBody>
      <dsp:txXfrm>
        <a:off x="0" y="567140"/>
        <a:ext cx="2347838" cy="1408702"/>
      </dsp:txXfrm>
    </dsp:sp>
    <dsp:sp modelId="{F0F04E30-E265-4010-A851-98A4B2EB69B1}">
      <dsp:nvSpPr>
        <dsp:cNvPr id="0" name=""/>
        <dsp:cNvSpPr/>
      </dsp:nvSpPr>
      <dsp:spPr>
        <a:xfrm>
          <a:off x="2564626" y="565619"/>
          <a:ext cx="2347838" cy="1408702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2800" kern="1200" dirty="0">
              <a:latin typeface="Arial" panose="020B0604020202020204" pitchFamily="34" charset="0"/>
              <a:cs typeface="Arial" panose="020B0604020202020204" pitchFamily="34" charset="0"/>
            </a:rPr>
            <a:t>duża czcionka </a:t>
          </a:r>
        </a:p>
      </dsp:txBody>
      <dsp:txXfrm>
        <a:off x="2564626" y="565619"/>
        <a:ext cx="2347838" cy="1408702"/>
      </dsp:txXfrm>
    </dsp:sp>
    <dsp:sp modelId="{18BC399E-A07C-4773-9F47-4405FAD5563D}">
      <dsp:nvSpPr>
        <dsp:cNvPr id="0" name=""/>
        <dsp:cNvSpPr/>
      </dsp:nvSpPr>
      <dsp:spPr>
        <a:xfrm>
          <a:off x="5186081" y="560689"/>
          <a:ext cx="2347838" cy="1408702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>
              <a:latin typeface="Arial" panose="020B0604020202020204" pitchFamily="34" charset="0"/>
              <a:cs typeface="Arial" panose="020B0604020202020204" pitchFamily="34" charset="0"/>
            </a:rPr>
            <a:t>wersja elektroniczna </a:t>
          </a:r>
        </a:p>
      </dsp:txBody>
      <dsp:txXfrm>
        <a:off x="5186081" y="560689"/>
        <a:ext cx="2347838" cy="1408702"/>
      </dsp:txXfrm>
    </dsp:sp>
    <dsp:sp modelId="{360ED799-5E5D-463E-B378-85F9EC46BBE7}">
      <dsp:nvSpPr>
        <dsp:cNvPr id="0" name=""/>
        <dsp:cNvSpPr/>
      </dsp:nvSpPr>
      <dsp:spPr>
        <a:xfrm>
          <a:off x="7699606" y="468165"/>
          <a:ext cx="4134988" cy="1631080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2800" kern="1200" dirty="0">
              <a:latin typeface="Arial" panose="020B0604020202020204" pitchFamily="34" charset="0"/>
              <a:cs typeface="Arial" panose="020B0604020202020204" pitchFamily="34" charset="0"/>
            </a:rPr>
            <a:t>wszystkie inne sposoby, które wskażą osoby ze szczególnymi potrzebami</a:t>
          </a:r>
        </a:p>
      </dsp:txBody>
      <dsp:txXfrm>
        <a:off x="7699606" y="468165"/>
        <a:ext cx="4134988" cy="1631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8BFA1-53BD-4A6B-85BE-F098C29FF3AC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3380F-04CD-4CD5-8320-A2B669996A9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6440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3380F-04CD-4CD5-8320-A2B669996A9D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8588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3380F-04CD-4CD5-8320-A2B669996A9D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9251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/>
          </a:p>
        </p:txBody>
      </p:sp>
      <p:sp>
        <p:nvSpPr>
          <p:cNvPr id="716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3D1B08-86E0-462D-BEC2-60D144F0BEDF}" type="slidenum">
              <a:rPr lang="pl-P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pl-PL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8971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063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1699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473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149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5878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3080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963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4632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586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484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14AE5A3-96C3-49A2-8263-DF9C0A4A7120}" type="datetimeFigureOut">
              <a:rPr lang="pl-PL" smtClean="0"/>
              <a:pPr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7DECD88-899D-40C4-8B34-69990326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7756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olskabezbarier.org/documents/standardy_dostepnosci_warszawa.pdf" TargetMode="External"/><Relationship Id="rId2" Type="http://schemas.openxmlformats.org/officeDocument/2006/relationships/hyperlink" Target="https://pzn.org.pl/wp-content/uploads/2015/10/Projektowanie-i-adaptacja-przestrzeni-do-potrzeb-os%C3%B3b-niewidomych-i-s%C5%82abowidz%C4%85cych-pe%C5%82na-wersj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drowie.gov.pl/uploads/pub/pages/page_1103/text_images/Standard%20dost%C4%99pno%C5%9Bci%20POZ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awyrozebska\Documents\Dost&#196;&#153;pno&#197;&#155;&#196;&#135;\Materia&#197;&#130;y\Standardy%20dost&#196;&#153;pno&#197;&#155;ci%20budynk&#195;&#179;w%20dla%20os&#195;&#179;b%20z%20niepe&#197;&#130;nosprawno&#197;&#155;ciami.pdf" TargetMode="External"/><Relationship Id="rId2" Type="http://schemas.openxmlformats.org/officeDocument/2006/relationships/hyperlink" Target="https://zdrowie.gov.pl/uploads/pub/pages/page_1103/text_images/Standard%20dost%C4%99pno%C5%9Bci%20Szpitali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awyrozebska\Documents\Dost&#196;&#153;pno&#197;&#155;&#196;&#135;\Materia&#197;&#130;y\Dostepnosc_bezpieczna_ewakuacja.pdf" TargetMode="External"/><Relationship Id="rId2" Type="http://schemas.openxmlformats.org/officeDocument/2006/relationships/hyperlink" Target="https://www.uzp.gov.pl/__data/assets/pdf_file/0012/52500/Dostepnosc-architektoniczna-i-informacyjno-komunikacyjna-infrastruktury-transportu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ore.edu.pl/wp-content/uploads/2020/09/standardy-przygotowywania-tresci-zgodnie-z-wytycznymi-wcag-2.1_ore_2020.pdf" TargetMode="External"/><Relationship Id="rId4" Type="http://schemas.openxmlformats.org/officeDocument/2006/relationships/hyperlink" Target="file:///\\pzn.local\Biuro\Adaptacja\STANDARDY%20ZEBRANE%20W%20JEDEN%20PLIK\poradnik%20MSWIA.pdf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7E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42646" y="935194"/>
            <a:ext cx="8501032" cy="2716971"/>
          </a:xfrm>
        </p:spPr>
        <p:txBody>
          <a:bodyPr>
            <a:normAutofit/>
          </a:bodyPr>
          <a:lstStyle/>
          <a:p>
            <a:r>
              <a:rPr lang="pl-PL" b="1" dirty="0" err="1">
                <a:latin typeface="Arial" panose="020B0604020202020204" pitchFamily="34" charset="0"/>
                <a:cs typeface="Arial" panose="020B0604020202020204" pitchFamily="34" charset="0"/>
              </a:rPr>
              <a:t>TyflogrAficzne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doświadczenia polskiego związku niewidomych</a:t>
            </a:r>
            <a:b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 err="1">
                <a:latin typeface="Arial" panose="020B0604020202020204" pitchFamily="34" charset="0"/>
                <a:cs typeface="Arial" panose="020B0604020202020204" pitchFamily="34" charset="0"/>
              </a:rPr>
              <a:t>elżbieta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Oleksiak</a:t>
            </a:r>
            <a:b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centrum rehabilitacji w instytucie </a:t>
            </a:r>
            <a:r>
              <a:rPr lang="pl-PL" b="1" dirty="0" err="1">
                <a:latin typeface="Arial" panose="020B0604020202020204" pitchFamily="34" charset="0"/>
                <a:cs typeface="Arial" panose="020B0604020202020204" pitchFamily="34" charset="0"/>
              </a:rPr>
              <a:t>tyflologicznym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b="1" dirty="0" err="1">
                <a:latin typeface="Arial" panose="020B0604020202020204" pitchFamily="34" charset="0"/>
                <a:cs typeface="Arial" panose="020B0604020202020204" pitchFamily="34" charset="0"/>
              </a:rPr>
              <a:t>pzn</a:t>
            </a: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4" descr="pzn">
            <a:extLst>
              <a:ext uri="{FF2B5EF4-FFF2-40B4-BE49-F238E27FC236}">
                <a16:creationId xmlns:a16="http://schemas.microsoft.com/office/drawing/2014/main" id="{1D92A034-F06D-342F-F1BC-BC37C4067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254" y="4565059"/>
            <a:ext cx="1818526" cy="195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4D7830-44C5-2788-4205-88F8CA459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początek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75F0F4-E355-256B-0B04-EB1B045C7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4219956"/>
          </a:xfrm>
        </p:spPr>
        <p:txBody>
          <a:bodyPr>
            <a:noAutofit/>
          </a:bodyPr>
          <a:lstStyle/>
          <a:p>
            <a:pPr algn="l"/>
            <a:r>
              <a:rPr lang="pl-PL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Problem opracowywania i produkcji pomocy </a:t>
            </a:r>
            <a:r>
              <a:rPr lang="pl-PL" sz="20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tyfokartograficznych</a:t>
            </a:r>
            <a:r>
              <a:rPr lang="pl-PL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dla niewidomych znany był od dawna a wynikał  głównie z obowiązku realizacji jednakowych programów szkolnych dla dzieci niewidomych i słabowidzących.</a:t>
            </a:r>
          </a:p>
          <a:p>
            <a:pPr algn="l"/>
            <a:r>
              <a:rPr lang="pl-PL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Polski Związek Niewidomych poważnie zainteresował się sprawą na początku lat 80 a bezpośrednią inspiracją była kartograficzna konferencja międzynarodowa w 1982 r. na której między innymi przedstawiciele Związku podnieśli problem map dla niewidomych i słabowidzących. 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44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AD7D7B-C1B6-D4F0-AA3B-3EEEC8CAE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1983 rok – 41 lat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41A13C-11C9-5393-23B1-B790C5230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234154"/>
            <a:ext cx="7729728" cy="3505874"/>
          </a:xfrm>
        </p:spPr>
        <p:txBody>
          <a:bodyPr>
            <a:normAutofit/>
          </a:bodyPr>
          <a:lstStyle/>
          <a:p>
            <a:r>
              <a:rPr lang="pl-PL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 1983 roku w maju Związek zorganizował konferencję poświęconą zagadnieniom </a:t>
            </a:r>
            <a:r>
              <a:rPr lang="pl-PL" sz="24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tyflokartografii</a:t>
            </a:r>
            <a:r>
              <a:rPr lang="pl-PL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i udało się zainteresować nią przedstawicieli różnych znaczących instytucji takich jak Ministerstwo Edukacji Narodowej, Główny Urząd Geodezji i Kartografii, wyższe uczelnie.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397035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9DAA54-C8DF-4C63-F07D-26D4B16FD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1983 rok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6022E6-2F37-DB54-2E9D-1CA0DB006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153412"/>
            <a:ext cx="7729728" cy="4567899"/>
          </a:xfrm>
        </p:spPr>
        <p:txBody>
          <a:bodyPr>
            <a:noAutofit/>
          </a:bodyPr>
          <a:lstStyle/>
          <a:p>
            <a:pPr algn="l"/>
            <a:r>
              <a:rPr lang="pl-PL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 czasie  konferencji wypracowano kilkanaście wniosków. Najważniejsze z nich to:</a:t>
            </a:r>
          </a:p>
          <a:p>
            <a:pPr algn="l"/>
            <a:r>
              <a:rPr lang="pl-PL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na potrzeby edukacji niewidomych i słabowidzących trzeba opracować i pilnie wykonać zestaw map, </a:t>
            </a:r>
          </a:p>
          <a:p>
            <a:pPr algn="l"/>
            <a:r>
              <a:rPr lang="pl-PL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przyjęto, że  instytucjami odpowiedzialnymi są Ministerstwo Edukacji Narodowej i </a:t>
            </a:r>
            <a:r>
              <a:rPr lang="pl-PL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GUGiK</a:t>
            </a:r>
            <a:r>
              <a:rPr lang="pl-PL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po różnych próbach organizacyjnych </a:t>
            </a:r>
            <a:r>
              <a:rPr lang="pl-PL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GUGiK</a:t>
            </a:r>
            <a:r>
              <a:rPr lang="pl-PL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podpisał stosowne umowy i zlecił prowadzenie prac w tej dziedzinie Państwowemu Przedsiębiorstwu Wydawnictw Kartograficznych.</a:t>
            </a:r>
          </a:p>
          <a:p>
            <a:pPr algn="l"/>
            <a:r>
              <a:rPr lang="pl-PL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GUGiK</a:t>
            </a:r>
            <a:r>
              <a:rPr lang="pl-PL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 wspólnie z Polskim Związkiem Niewidomych powołał Zespół Konsultacyjny ds. Opracowywania Map dla Niewidomych i Słabowidzących.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82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EC04F6-AA9E-D163-40BB-9E5E846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1983 rok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7044D6-D53C-B0ED-2CA9-D17A96710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Dorobek z tej konferencji jest przedstawiony w wydanym przez Związek Przeglądzie </a:t>
            </a:r>
            <a:r>
              <a:rPr lang="pl-PL" sz="2800" dirty="0" err="1">
                <a:latin typeface="Arial" panose="020B0604020202020204" pitchFamily="34" charset="0"/>
                <a:cs typeface="Arial" panose="020B0604020202020204" pitchFamily="34" charset="0"/>
              </a:rPr>
              <a:t>Tyflologicznym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 nr 2 z 1983 roku</a:t>
            </a:r>
          </a:p>
        </p:txBody>
      </p:sp>
    </p:spTree>
    <p:extLst>
      <p:ext uri="{BB962C8B-B14F-4D97-AF65-F5344CB8AC3E}">
        <p14:creationId xmlns:p14="http://schemas.microsoft.com/office/powerpoint/2010/main" val="146107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14EB0E-E236-CF74-E0F9-895CCB30B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1983-2006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636B59-61B0-F19B-3CE3-9BAACA215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pl-PL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Gł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pl-PL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wnym motorem merytorycznego dorobku byli członkowie Zespołu Konsultacyjnego pracuj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ą</a:t>
            </a:r>
            <a:r>
              <a:rPr lang="pl-PL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cego przy Polskim Związku Niewidomych, natomiast wsparciem finansowym umożliwiającym prace Zespołu i wprowadzanie ich w życie  był </a:t>
            </a:r>
            <a:r>
              <a:rPr lang="pl-PL" sz="28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GUGiK</a:t>
            </a:r>
            <a:endParaRPr lang="pl-PL" sz="28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6362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D042E1-A880-3B0E-C1E0-1AF259FD9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23 lata dorobku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EDDF92-7F66-4E1D-D615-8B506233E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153412"/>
            <a:ext cx="7729728" cy="3586615"/>
          </a:xfrm>
        </p:spPr>
        <p:txBody>
          <a:bodyPr>
            <a:noAutofit/>
          </a:bodyPr>
          <a:lstStyle/>
          <a:p>
            <a:pPr algn="l"/>
            <a:r>
              <a:rPr lang="pl-PL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 czasie dwudziestu trzech lat opracowano 43 mapy, wydrukowano je  w technologii </a:t>
            </a:r>
            <a:r>
              <a:rPr lang="pl-PL" sz="24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termoformowania</a:t>
            </a:r>
            <a:r>
              <a:rPr lang="pl-PL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Opracowano i wydrukowano cztery atlasy – Polski, Warszawy,  Europy  i Świata w technologii papieru puchnącego (eksplozyjnego).</a:t>
            </a:r>
          </a:p>
          <a:p>
            <a:pPr algn="l"/>
            <a:r>
              <a:rPr lang="pl-PL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Jednym z głównych założeń jakie przyjął Zespół i którym się kierował w swoich pracach było dążenie do unifikacji </a:t>
            </a:r>
            <a:r>
              <a:rPr lang="pl-PL" sz="24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barwno-dodykowych</a:t>
            </a:r>
            <a:r>
              <a:rPr lang="pl-PL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znaków graficznych</a:t>
            </a:r>
          </a:p>
        </p:txBody>
      </p:sp>
    </p:spTree>
    <p:extLst>
      <p:ext uri="{BB962C8B-B14F-4D97-AF65-F5344CB8AC3E}">
        <p14:creationId xmlns:p14="http://schemas.microsoft.com/office/powerpoint/2010/main" val="76498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6E2391-150B-F947-FD29-F645E9093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8849B15-FB17-702E-082B-81E3E5D7F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017" y="2638425"/>
            <a:ext cx="4135966" cy="3101975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E8EF3E6-8AD4-FDD8-54EC-52E508F82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760" y="353820"/>
            <a:ext cx="8200479" cy="615035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973950C-5F65-0445-26D9-589F59D6A6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760" y="353820"/>
            <a:ext cx="8200479" cy="615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45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C1C986-029D-9145-9551-5F0C6DC1C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2008 rok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B6BB67-F159-432E-AB7C-727BEC362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Został wydany kolejny numer Przeglądu </a:t>
            </a:r>
            <a:r>
              <a:rPr lang="pl-PL" sz="2800" dirty="0" err="1">
                <a:latin typeface="Arial" panose="020B0604020202020204" pitchFamily="34" charset="0"/>
                <a:cs typeface="Arial" panose="020B0604020202020204" pitchFamily="34" charset="0"/>
              </a:rPr>
              <a:t>Tyflologicznego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poświęconego </a:t>
            </a:r>
            <a:r>
              <a:rPr lang="pl-PL" sz="2800" dirty="0" err="1">
                <a:latin typeface="Arial" panose="020B0604020202020204" pitchFamily="34" charset="0"/>
                <a:cs typeface="Arial" panose="020B0604020202020204" pitchFamily="34" charset="0"/>
              </a:rPr>
              <a:t>tyflokartografii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401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ED7EB1-A461-E6BE-4F8E-BDAF6151A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2012 rok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E5BBE5-7D14-AEA8-AD11-7A9C521EE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Powstają standardy tworzenia oraz adaptowania map i atlasów dla niewidomych i słabowidzących uczniów obejmujące: pojemność map, format, znaki i sygnatury, opis systemu skrótów</a:t>
            </a:r>
          </a:p>
        </p:txBody>
      </p:sp>
    </p:spTree>
    <p:extLst>
      <p:ext uri="{BB962C8B-B14F-4D97-AF65-F5344CB8AC3E}">
        <p14:creationId xmlns:p14="http://schemas.microsoft.com/office/powerpoint/2010/main" val="1806090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3E3AE-4699-0252-3C13-2C16BDB63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wnioski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EE38A7-CBC6-79C7-F80A-C76F35834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153412"/>
            <a:ext cx="7729728" cy="4704588"/>
          </a:xfrm>
        </p:spPr>
        <p:txBody>
          <a:bodyPr>
            <a:normAutofit fontScale="40000" lnSpcReduction="20000"/>
          </a:bodyPr>
          <a:lstStyle/>
          <a:p>
            <a:pPr marL="0" indent="0" algn="l">
              <a:buNone/>
            </a:pPr>
            <a:r>
              <a:rPr lang="pl-PL" sz="5500" dirty="0">
                <a:latin typeface="Arial" panose="020B0604020202020204" pitchFamily="34" charset="0"/>
                <a:cs typeface="Arial" panose="020B0604020202020204" pitchFamily="34" charset="0"/>
              </a:rPr>
              <a:t>Najistotniejsze wnioski z </a:t>
            </a:r>
            <a:r>
              <a:rPr lang="pl-PL" sz="5500">
                <a:latin typeface="Arial" panose="020B0604020202020204" pitchFamily="34" charset="0"/>
                <a:cs typeface="Arial" panose="020B0604020202020204" pitchFamily="34" charset="0"/>
              </a:rPr>
              <a:t>tego okresu:</a:t>
            </a:r>
            <a:endParaRPr lang="pl-PL" sz="55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5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1. Uznanie, że pomoce </a:t>
            </a:r>
            <a:r>
              <a:rPr lang="pl-PL" sz="55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tyflograficzne</a:t>
            </a:r>
            <a:r>
              <a:rPr lang="pl-PL" sz="5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są istotnym uzupełnieniem informacji słownych w procesie edukacji i rehabilitacji niewidomych i słabowidzących.</a:t>
            </a:r>
          </a:p>
          <a:p>
            <a:pPr algn="l"/>
            <a:r>
              <a:rPr lang="pl-PL" sz="5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2. Przyjęcie, że podręczniki i inne materiały zawierające elementy grafiki powinny uwzględniając percepcyjne możliwości niewidomych i słabowidzących</a:t>
            </a:r>
            <a:r>
              <a:rPr lang="pl-PL" sz="5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5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zawsze obejmować również adaptację części  graficznej.</a:t>
            </a:r>
          </a:p>
          <a:p>
            <a:pPr algn="l"/>
            <a:r>
              <a:rPr lang="pl-PL" sz="5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3. Uznanie za obowiązującą zasadę opracowywania map i innych rysunków czy planów </a:t>
            </a:r>
            <a:r>
              <a:rPr lang="pl-PL" sz="55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tyflograficznych</a:t>
            </a:r>
            <a:r>
              <a:rPr lang="pl-PL" sz="5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według jednolitych znaków graficznych.</a:t>
            </a:r>
          </a:p>
          <a:p>
            <a:pPr algn="l"/>
            <a:r>
              <a:rPr lang="pl-PL" sz="5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4. Oficjalne uznanie przez odpowiednie instytucje wybranych map, atlasów i innych opracowań </a:t>
            </a:r>
            <a:r>
              <a:rPr lang="pl-PL" sz="55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tyflograficznych</a:t>
            </a:r>
            <a:r>
              <a:rPr lang="pl-PL" sz="5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za obowiązujące zwłaszcza w programach edukacyjnych i przy tworzeniu testów egzaminacyjnych.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91645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0CA8C2-DB32-1F01-24CC-7A7461A5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wnioski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7B5CCE-A72C-10C1-2783-C66190151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4219956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pl-PL" sz="7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5. Wskazanie która z instytucji państwowych lub który z zespołów składających się z przedstawicieli rożnych instytucji powinny mieć: uprawnienia do zatwierdzania i przyjmowania wypracowywanych projektów map i innych materiałów </a:t>
            </a:r>
            <a:r>
              <a:rPr lang="pl-PL" sz="72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tyflograficznych</a:t>
            </a:r>
            <a:r>
              <a:rPr lang="pl-PL" sz="7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l-PL" sz="7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obowiązek czuwania nad zapewnieniem odpowiedniej ilości zatwierdzonych materiałów zgodnie z potrzebami edukacyjnymi i rehabilitacyjnymi osób niewidomych i </a:t>
            </a:r>
            <a:r>
              <a:rPr lang="pl-PL" sz="72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słabowidzacych</a:t>
            </a:r>
            <a:r>
              <a:rPr lang="pl-PL" sz="7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l-PL" dirty="0"/>
              <a:t>ó</a:t>
            </a:r>
          </a:p>
        </p:txBody>
      </p:sp>
    </p:spTree>
    <p:extLst>
      <p:ext uri="{BB962C8B-B14F-4D97-AF65-F5344CB8AC3E}">
        <p14:creationId xmlns:p14="http://schemas.microsoft.com/office/powerpoint/2010/main" val="3369440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1BEEA7-9033-27CC-E4CE-F8A426B19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2005-2007 rok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564D9F-FEA5-1B24-A731-36EE4BFC2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Poza mapami powstają także rysunki </a:t>
            </a:r>
            <a:r>
              <a:rPr 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tyflogaficzne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, głównie na potrzeby szkolne. Powstaje w PZN baza ok. 120 rysunków podzielonych na przedmioty szkolne drukowanych dwiema technikami: w postaci wypukłych kropek (drukarka </a:t>
            </a:r>
            <a:r>
              <a:rPr 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Tiger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), lub na papierze puchnącym.  </a:t>
            </a:r>
          </a:p>
        </p:txBody>
      </p:sp>
    </p:spTree>
    <p:extLst>
      <p:ext uri="{BB962C8B-B14F-4D97-AF65-F5344CB8AC3E}">
        <p14:creationId xmlns:p14="http://schemas.microsoft.com/office/powerpoint/2010/main" val="3424877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6D72CA-9663-0523-4D4B-C87E50263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9BAD8C-88BD-C957-48F0-7E19C114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W PZN powstała także Czytelnia map i atlasów oraz innych grafik dla niewidomych i słabowidzących</a:t>
            </a:r>
          </a:p>
        </p:txBody>
      </p:sp>
    </p:spTree>
    <p:extLst>
      <p:ext uri="{BB962C8B-B14F-4D97-AF65-F5344CB8AC3E}">
        <p14:creationId xmlns:p14="http://schemas.microsoft.com/office/powerpoint/2010/main" val="2674454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06624C-864D-C9A6-13C9-BF4A13BBB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 co mamy dzisiaj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3E223C-33BD-506F-86DC-60BA66675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206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502694" y="1089099"/>
            <a:ext cx="6889636" cy="13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576">
              <a:lnSpc>
                <a:spcPct val="115000"/>
              </a:lnSpc>
              <a:buSzPts val="2400"/>
            </a:pPr>
            <a:endParaRPr lang="pl-PL" altLang="pl-PL" sz="196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576">
              <a:lnSpc>
                <a:spcPct val="115000"/>
              </a:lnSpc>
              <a:buSzPts val="2400"/>
            </a:pPr>
            <a:endParaRPr lang="pl-PL" altLang="pl-PL" sz="1266" dirty="0"/>
          </a:p>
          <a:p>
            <a:pPr marL="53576">
              <a:lnSpc>
                <a:spcPct val="115000"/>
              </a:lnSpc>
              <a:buSzPts val="2400"/>
            </a:pPr>
            <a:endParaRPr lang="pl-PL" altLang="pl-PL" sz="1266" dirty="0"/>
          </a:p>
          <a:p>
            <a:pPr marL="53576">
              <a:lnSpc>
                <a:spcPct val="115000"/>
              </a:lnSpc>
              <a:buSzPts val="2400"/>
            </a:pPr>
            <a:endParaRPr lang="pl-PL" altLang="pl-PL" sz="1266" dirty="0"/>
          </a:p>
          <a:p>
            <a:pPr marL="53576">
              <a:lnSpc>
                <a:spcPct val="115000"/>
              </a:lnSpc>
              <a:buSzPts val="2400"/>
            </a:pPr>
            <a:endParaRPr lang="pl-PL" altLang="pl-PL" sz="126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7218619" y="1793959"/>
            <a:ext cx="4347421" cy="224762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3576" algn="ctr">
              <a:lnSpc>
                <a:spcPct val="115000"/>
              </a:lnSpc>
              <a:buSzPts val="2400"/>
            </a:pPr>
            <a:r>
              <a:rPr lang="pl-PL" alt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Ustawa z 19 lipca 2019 r. o zapewnieniu dostępności osobom ze szczególnymi potrzebami </a:t>
            </a:r>
          </a:p>
        </p:txBody>
      </p:sp>
      <p:sp>
        <p:nvSpPr>
          <p:cNvPr id="4" name="Prostokąt 3"/>
          <p:cNvSpPr/>
          <p:nvPr/>
        </p:nvSpPr>
        <p:spPr>
          <a:xfrm>
            <a:off x="303238" y="1793959"/>
            <a:ext cx="4642388" cy="23741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3576" algn="ctr">
              <a:lnSpc>
                <a:spcPct val="115000"/>
              </a:lnSpc>
              <a:buSzPts val="2400"/>
            </a:pPr>
            <a:r>
              <a:rPr lang="pl-PL" alt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Ustawa z 4 kwietnia 2019 r. o dostępności cyfrowej stron internetowych i aplikacji mobilnych podmiotów publicznych  ze zmianami z 9.03.2023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BB44A07-5863-4C8A-9740-F3DA57BA18A7}"/>
              </a:ext>
            </a:extLst>
          </p:cNvPr>
          <p:cNvSpPr/>
          <p:nvPr/>
        </p:nvSpPr>
        <p:spPr>
          <a:xfrm>
            <a:off x="4004698" y="277769"/>
            <a:ext cx="3723456" cy="94117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Dostępność Plus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D86AEC1-DA42-4366-B197-02F8A4CF0A31}"/>
              </a:ext>
            </a:extLst>
          </p:cNvPr>
          <p:cNvSpPr/>
          <p:nvPr/>
        </p:nvSpPr>
        <p:spPr>
          <a:xfrm>
            <a:off x="704881" y="5022400"/>
            <a:ext cx="3397442" cy="169114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3576" algn="ctr">
              <a:lnSpc>
                <a:spcPct val="115000"/>
              </a:lnSpc>
              <a:buSzPts val="2400"/>
            </a:pPr>
            <a:r>
              <a:rPr lang="pl-PL" alt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dostępność cyfrowa</a:t>
            </a:r>
          </a:p>
          <a:p>
            <a:pPr marL="53576" algn="ctr">
              <a:lnSpc>
                <a:spcPct val="115000"/>
              </a:lnSpc>
              <a:buSzPts val="2400"/>
            </a:pP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WCAG 2.1</a:t>
            </a:r>
            <a:r>
              <a:rPr lang="pl-PL" alt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 wersja wstępna WCAG 2.2.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B374AF6C-DF25-4FE1-9A96-6494E7EA6C6E}"/>
              </a:ext>
            </a:extLst>
          </p:cNvPr>
          <p:cNvCxnSpPr/>
          <p:nvPr/>
        </p:nvCxnSpPr>
        <p:spPr>
          <a:xfrm flipH="1">
            <a:off x="2949677" y="1313515"/>
            <a:ext cx="766917" cy="363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4623812-B625-4056-8728-E45C071C41B2}"/>
              </a:ext>
            </a:extLst>
          </p:cNvPr>
          <p:cNvCxnSpPr>
            <a:cxnSpLocks/>
          </p:cNvCxnSpPr>
          <p:nvPr/>
        </p:nvCxnSpPr>
        <p:spPr>
          <a:xfrm>
            <a:off x="2502694" y="4137497"/>
            <a:ext cx="0" cy="884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F2B35E-E45A-4545-8B73-4CD5C75389E2}"/>
              </a:ext>
            </a:extLst>
          </p:cNvPr>
          <p:cNvSpPr/>
          <p:nvPr/>
        </p:nvSpPr>
        <p:spPr>
          <a:xfrm>
            <a:off x="5037983" y="4957327"/>
            <a:ext cx="3397442" cy="1821294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3576" algn="ctr">
              <a:lnSpc>
                <a:spcPct val="115000"/>
              </a:lnSpc>
              <a:buSzPts val="2400"/>
            </a:pPr>
            <a:r>
              <a:rPr lang="pl-PL" alt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Dostępność komunikacyjno-informacyjna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876076F7-67BE-4C3A-9EC7-09CBF3049B72}"/>
              </a:ext>
            </a:extLst>
          </p:cNvPr>
          <p:cNvSpPr/>
          <p:nvPr/>
        </p:nvSpPr>
        <p:spPr>
          <a:xfrm>
            <a:off x="9052703" y="5022400"/>
            <a:ext cx="3289989" cy="1588634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3576" algn="ctr">
              <a:lnSpc>
                <a:spcPct val="115000"/>
              </a:lnSpc>
              <a:buSzPts val="2400"/>
            </a:pPr>
            <a:r>
              <a:rPr lang="pl-PL" alt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Dostępność architektoniczna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3B99A7B8-ADE6-4A7E-BDBA-FCF3235CD50D}"/>
              </a:ext>
            </a:extLst>
          </p:cNvPr>
          <p:cNvCxnSpPr>
            <a:cxnSpLocks/>
          </p:cNvCxnSpPr>
          <p:nvPr/>
        </p:nvCxnSpPr>
        <p:spPr>
          <a:xfrm>
            <a:off x="7728154" y="1324864"/>
            <a:ext cx="707271" cy="293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8BF54A12-048A-496D-B890-F14D943FB680}"/>
              </a:ext>
            </a:extLst>
          </p:cNvPr>
          <p:cNvCxnSpPr>
            <a:cxnSpLocks/>
          </p:cNvCxnSpPr>
          <p:nvPr/>
        </p:nvCxnSpPr>
        <p:spPr>
          <a:xfrm flipH="1">
            <a:off x="7443019" y="4041587"/>
            <a:ext cx="875071" cy="825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FF5969E0-EB93-45B9-B51E-BF4BF98AF102}"/>
              </a:ext>
            </a:extLst>
          </p:cNvPr>
          <p:cNvCxnSpPr/>
          <p:nvPr/>
        </p:nvCxnSpPr>
        <p:spPr>
          <a:xfrm>
            <a:off x="9743768" y="4041587"/>
            <a:ext cx="698090" cy="825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363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98A967-FA8C-30C5-4F56-B14C7A9FF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27592"/>
            <a:ext cx="7729728" cy="1127051"/>
          </a:xfrm>
        </p:spPr>
        <p:txBody>
          <a:bodyPr/>
          <a:lstStyle/>
          <a:p>
            <a:r>
              <a:rPr lang="pl-PL" dirty="0"/>
              <a:t>PUBLIKACJE O </a:t>
            </a:r>
            <a:r>
              <a:rPr lang="pl-PL" dirty="0" err="1"/>
              <a:t>DOSTĘPNOśCI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7C87E9-BD28-A210-2BB3-FA4CDAEE7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21" y="1244010"/>
            <a:ext cx="9790742" cy="4496018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l-PL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buNone/>
            </a:pPr>
            <a:r>
              <a:rPr lang="pl-PL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Projektowanie i adaptacja przestrzeni publicznej do potrzeb osób niewidomych i słabowidzących  Polski Związek Niewidomych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80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broszura niewidomi 2016_net.indd (pzn.org.pl)</a:t>
            </a:r>
            <a:endParaRPr lang="pl-PL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0">
              <a:lnSpc>
                <a:spcPct val="107000"/>
              </a:lnSpc>
              <a:buNone/>
            </a:pPr>
            <a:r>
              <a:rPr lang="pl-PL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Polski Związek Niewidomych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pl-PL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Standardy dostępności dla Miasta Stołecznego Warszawa – Warszawa listopad 2015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80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standardy_dostepnosci_warszawa.pdf (polskabezbarier.org)</a:t>
            </a:r>
            <a:endParaRPr lang="pl-PL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0">
              <a:lnSpc>
                <a:spcPct val="107000"/>
              </a:lnSpc>
              <a:buNone/>
            </a:pPr>
            <a:r>
              <a:rPr lang="pl-PL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pl-PL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Standard dostępności POZ – styczeń 2022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80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Standard dostępności POZ (zdrowie.gov.pl)</a:t>
            </a:r>
            <a:endParaRPr lang="pl-PL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888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554008-4480-0119-289D-B1C87B788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935665"/>
          </a:xfrm>
        </p:spPr>
        <p:txBody>
          <a:bodyPr/>
          <a:lstStyle/>
          <a:p>
            <a:r>
              <a:rPr lang="pl-PL" dirty="0"/>
              <a:t>PUBLIKACJE O DOSTEPNOŚCI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4353892-F0D9-F50A-B3F5-1844B428D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233378"/>
            <a:ext cx="7729728" cy="450665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pl-PL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Standard dostępności szpitali – marzec 2022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19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Standard dostępności szpitali (zdrowie.gov.pl)</a:t>
            </a:r>
            <a:endParaRPr lang="pl-PL" sz="1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buNone/>
            </a:pPr>
            <a:r>
              <a:rPr lang="pl-PL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Standardy Dostępności Budynków dla Osób z Niepełnosprawnościami - 2017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19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Standardy dostępności budynków dla osób z niepełnosprawnościami.pdf</a:t>
            </a:r>
            <a:endParaRPr lang="pl-PL" sz="1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Ministerstwo infrastruktury i Budownictwa.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400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12E8BC-FC24-366B-F492-8E15D4AA8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38224"/>
            <a:ext cx="7729728" cy="765544"/>
          </a:xfrm>
        </p:spPr>
        <p:txBody>
          <a:bodyPr/>
          <a:lstStyle/>
          <a:p>
            <a:r>
              <a:rPr lang="pl-PL" dirty="0"/>
              <a:t>PUBLIKACJE O DOSTEPNOŚCI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20D33F-5E08-6CD0-C735-B5C94581C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2625"/>
            <a:ext cx="9960864" cy="584790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Dostępność architektoniczna i informacyjno-komunikacyjna infrastruktury transportowej - 2021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Dostepnosc-architektoniczna-i-informacyjno-komunikacyjna-infrastruktury-transportu.pdf (uzp.gov.pl)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buNone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Dostępność Bezpieczna Ewakuacja – Warszawa 2022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Dostepnosc_bezpieczna_ewakuacja.pdf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>
              <a:lnSpc>
                <a:spcPct val="107000"/>
              </a:lnSpc>
              <a:buNone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Fundacja Polska bez Barier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Samorząd bez barier 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poradnik MSWIA.pdf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buNone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Standardy przygotowywania treści zgodnie z wytycznymi WCAG 2.1 na poziomie AA – Wrzesień 2020</a:t>
            </a:r>
          </a:p>
          <a:p>
            <a:pPr marL="457200" indent="0">
              <a:lnSpc>
                <a:spcPct val="107000"/>
              </a:lnSpc>
              <a:buNone/>
            </a:pPr>
            <a:r>
              <a:rPr lang="pl-PL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Standardy przygotowywania i publikowania treści oraz projektowania serwisów internetowych zgodnie z wytycznymi WCAG 2.0 na poziomie AA (ore.edu.pl)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25702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1D0F26-5326-6F6F-C762-B88557B70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797442"/>
          </a:xfrm>
        </p:spPr>
        <p:txBody>
          <a:bodyPr/>
          <a:lstStyle/>
          <a:p>
            <a:r>
              <a:rPr lang="pl-PL" dirty="0"/>
              <a:t>PUBLIKACJE O DOSTĘPNOPŚCI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DACD78-80C5-849A-FD57-13B7F2860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870" y="1201480"/>
            <a:ext cx="9088994" cy="5560828"/>
          </a:xfrm>
        </p:spPr>
        <p:txBody>
          <a:bodyPr/>
          <a:lstStyle/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Dostępność a postepowanie skargowe – PFRON marzec 2022</a:t>
            </a:r>
          </a:p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Standardy obsługi w transporcie kolejowym, komunikacji miejskiej i międzymiastowej – PFRON i Urząd Transportu Kolejowego</a:t>
            </a:r>
          </a:p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Poradnik dla instytucji kultury w zakresie dostępności –  Ministerstwa Kultury i Ministerstwa Funduszy i Polityki Regionalnej 27.01.2022</a:t>
            </a:r>
          </a:p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Włącznik Projektowanie Bez Barier – Integracja</a:t>
            </a:r>
          </a:p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Standardy dostępności informacyjno-komunikacyjnej dla miasta stołecznego Warszawy</a:t>
            </a:r>
          </a:p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Są też standardy dostępności dla miasta Krakowa, Poznania, Gdańska, Wrocławia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5798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3FF3A36-3161-45E6-AEBD-630FBB93E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Dostępność informacyjno-komunikacyjna</a:t>
            </a:r>
          </a:p>
        </p:txBody>
      </p:sp>
    </p:spTree>
    <p:extLst>
      <p:ext uri="{BB962C8B-B14F-4D97-AF65-F5344CB8AC3E}">
        <p14:creationId xmlns:p14="http://schemas.microsoft.com/office/powerpoint/2010/main" val="2547656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1288CB-0FD5-40F9-A728-493A48AC1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107" y="252995"/>
            <a:ext cx="7729728" cy="1188720"/>
          </a:xfrm>
        </p:spPr>
        <p:txBody>
          <a:bodyPr/>
          <a:lstStyle/>
          <a:p>
            <a:r>
              <a:rPr lang="pl-PL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Komunikacja w wybrany sposób</a:t>
            </a:r>
            <a:endParaRPr 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4EB788-C28B-4315-A811-B2DA05AB8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556" y="1661530"/>
            <a:ext cx="11136350" cy="216878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600" cap="non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Osoby ze szczególnymi potrzebami mają prawo wybrać sposób, w jaki będą komunikować się z podmiotem publicznym. Muszą jednak zgłosić go podmiotowi. [Art. 6.3.D UZD]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600" cap="non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Komunikacja w wybrany sposób obejmuje:</a:t>
            </a:r>
          </a:p>
          <a:p>
            <a:pPr marL="0" indent="0">
              <a:buNone/>
            </a:pPr>
            <a:endParaRPr lang="pl-PL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66292B4-26A2-499C-BD29-F1427ED3DD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0715806"/>
              </p:ext>
            </p:extLst>
          </p:nvPr>
        </p:nvGraphicFramePr>
        <p:xfrm>
          <a:off x="142240" y="3612995"/>
          <a:ext cx="11887200" cy="2486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4177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EAD1A5-3684-E52A-6BFB-94D063050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Czy jest obowiązek umieszczania tablic i planów </a:t>
            </a:r>
            <a:r>
              <a:rPr lang="pl-PL" dirty="0" err="1"/>
              <a:t>tyflograficznych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D390CE-B2D6-430B-C4BD-92A24700A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Wg Ustawy z dnia 19 lipca 2019 o zapewnieniu dostępności osobom ze szczególnymi potrzebami Art. 6 mówi” Minimalne wymagania służące zapewnieniu dostępności osobom ze szczególnymi potrzebami obejmują: c) zapewnienie informacji na temat rozkładu pomieszczeń w budynku, co najmniej w sposób wizualny i dotykowy lub głosowy”</a:t>
            </a:r>
          </a:p>
        </p:txBody>
      </p:sp>
    </p:spTree>
    <p:extLst>
      <p:ext uri="{BB962C8B-B14F-4D97-AF65-F5344CB8AC3E}">
        <p14:creationId xmlns:p14="http://schemas.microsoft.com/office/powerpoint/2010/main" val="3512412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FB6A5B-05A5-482B-A02D-D34D4342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026" y="779747"/>
            <a:ext cx="12084633" cy="3802085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Oznaczenia odczytywane za pomocą urządzeń mobilnych</a:t>
            </a:r>
            <a:r>
              <a:rPr lang="pl-PL" sz="2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pl-PL" sz="20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pl-PL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Totupoint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, </a:t>
            </a:r>
            <a:r>
              <a:rPr lang="pl-PL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gMark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znaczniki NFC, Inteligentny Sygnalizator </a:t>
            </a:r>
            <a:r>
              <a:rPr lang="pl-PL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Dźwiekowy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Mobilis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Robotics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Kod QR (</a:t>
            </a:r>
            <a:r>
              <a:rPr lang="pl-PL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Quick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Response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- szybka odpowiedź), podobnie jak zwykły kod kreskowy, służy do kodowania informacji w taki sposób, aby mogła ona być błyskawicznie odczytana przez specjalne czytniki w smartfonach użytkowników. Kody QR wykorzystuje się m.in. do dzielenia się informacjami — numerem telefonu, adresem domowym, e-mailem czy wizytówkami. Często używane są także do przekazywania linków, zarówno na stronach internetowych, jak i w postaci analogowej.</a:t>
            </a:r>
          </a:p>
          <a:p>
            <a:r>
              <a:rPr lang="pl-PL" sz="2400" dirty="0" err="1">
                <a:latin typeface="Calibri" panose="020F0502020204030204" pitchFamily="34" charset="0"/>
                <a:cs typeface="Arial" panose="020B0604020202020204" pitchFamily="34" charset="0"/>
              </a:rPr>
              <a:t>Infokioski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922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>
            <a:extLst>
              <a:ext uri="{FF2B5EF4-FFF2-40B4-BE49-F238E27FC236}">
                <a16:creationId xmlns:a16="http://schemas.microsoft.com/office/drawing/2014/main" id="{03C01000-8A23-75CB-9EA3-EE91253977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Czego nam brakuje</a:t>
            </a:r>
          </a:p>
        </p:txBody>
      </p:sp>
      <p:sp>
        <p:nvSpPr>
          <p:cNvPr id="31747" name="Symbol zastępczy zawartości 2">
            <a:extLst>
              <a:ext uri="{FF2B5EF4-FFF2-40B4-BE49-F238E27FC236}">
                <a16:creationId xmlns:a16="http://schemas.microsoft.com/office/drawing/2014/main" id="{6E317059-0927-51C9-B8D5-AA4F3A6F1C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altLang="pl-PL" sz="2800" dirty="0"/>
              <a:t>BRAKUJE SZCZEGÓŁOWYCH ROZWIĄZAŃ UJEDNOLICAJĄCYCH SPOSÓB POSTĘPOWANIA W  CAŁEJ POLSCE</a:t>
            </a:r>
          </a:p>
        </p:txBody>
      </p:sp>
    </p:spTree>
    <p:extLst>
      <p:ext uri="{BB962C8B-B14F-4D97-AF65-F5344CB8AC3E}">
        <p14:creationId xmlns:p14="http://schemas.microsoft.com/office/powerpoint/2010/main" val="4270677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616202-C463-9346-0FF0-CBD613E05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Problemy jakie się pojawiają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3F6455-989E-5259-4384-9F56731E4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153412"/>
            <a:ext cx="7729728" cy="4008849"/>
          </a:xfrm>
        </p:spPr>
        <p:txBody>
          <a:bodyPr>
            <a:normAutofit/>
          </a:bodyPr>
          <a:lstStyle/>
          <a:p>
            <a:r>
              <a:rPr lang="pl-PL" dirty="0"/>
              <a:t>Jakie </a:t>
            </a:r>
            <a:r>
              <a:rPr lang="pl-PL" dirty="0" err="1"/>
              <a:t>tyflografik</a:t>
            </a:r>
            <a:r>
              <a:rPr lang="pl-PL" dirty="0"/>
              <a:t> oczekują osoby z problemami wzroku, np. czy plany </a:t>
            </a:r>
            <a:r>
              <a:rPr lang="pl-PL" dirty="0" err="1"/>
              <a:t>tyflograficzne</a:t>
            </a:r>
            <a:r>
              <a:rPr lang="pl-PL" dirty="0"/>
              <a:t> są potrzebne</a:t>
            </a:r>
          </a:p>
          <a:p>
            <a:r>
              <a:rPr lang="pl-PL" dirty="0"/>
              <a:t>Jeśli tak to jakich miejsc potrzebne i wg jakich zasad powinny być wykonywane  – ostatnio pojawiają się plany toalet, plany cmentarzy, rozkładów wagonów, przedziałów</a:t>
            </a:r>
          </a:p>
          <a:p>
            <a:r>
              <a:rPr lang="pl-PL" dirty="0"/>
              <a:t>Z jakich materiałów powinny być wykonane żeby zapewniać czytelność i trwałość. Jedna z opinii mówi, że należy je wykonywać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metodą precyzyjnego druku wysokociśnieniowego,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światłoutwardzalnego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Powinny być one wytwarzane z tworzywa sztucznego PMMA, wytrzymałego akrylu, laminatów lub stali malowanej proszkowo. Ważne jest, żeby plany były czytelne zarówno dla osób niewidomych, jak i słabowidzących i aby brajl nie kolidował z drukiem.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403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FB6A5B-05A5-482B-A02D-D34D4342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026" y="779747"/>
            <a:ext cx="12084633" cy="5970374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pl-PL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Ostatnie 3 lata spowodowały ogromny napływ z różnych instytucji próśb o wsparcie, w zakresie udostępniania.  To z kolei powoduje potrzebę:</a:t>
            </a:r>
          </a:p>
          <a:p>
            <a:pPr algn="l">
              <a:buFontTx/>
              <a:buChar char="-"/>
            </a:pP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Wypracowania szczegółowych standardów dostępności </a:t>
            </a:r>
            <a:r>
              <a:rPr lang="pl-PL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tyflografik</a:t>
            </a: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np. tablic i planów </a:t>
            </a:r>
            <a:r>
              <a:rPr lang="pl-PL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tyflograficznych</a:t>
            </a: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buFontTx/>
              <a:buChar char="-"/>
            </a:pPr>
            <a:r>
              <a:rPr lang="pl-PL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Wypracowania ujednoliconych oznaczeń wypukłych i wizualnych (piktogramów) dla punktów stałych i </a:t>
            </a:r>
            <a:r>
              <a:rPr lang="pl-PL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powtarzającychi</a:t>
            </a:r>
            <a:endParaRPr lang="pl-PL" sz="24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Różnorodność rozwiązań:  </a:t>
            </a:r>
            <a:r>
              <a:rPr lang="pl-PL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tyflogarficzne</a:t>
            </a:r>
            <a:r>
              <a:rPr lang="pl-PL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plany, </a:t>
            </a:r>
            <a:r>
              <a:rPr lang="pl-PL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Infokioski</a:t>
            </a:r>
            <a:r>
              <a:rPr lang="pl-PL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z monitorem dotykowym, oznaczeniami odczytywanymi głosowo za pomocą urządzeń mobilnych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Spotkania instytucji, osób specjalizujących się w danej niepełnosprawności i dostępności i przyjęcie jednolitych rozwiązań.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pl-PL" sz="24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398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07E9809-8D1B-0A9F-2E3C-3A0752B09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589" y="0"/>
            <a:ext cx="9638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25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9DE478ED-5239-0144-A8CA-830C4FCB82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65962" y="325991"/>
          <a:ext cx="8966865" cy="6382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6476689" imgH="4609823" progId="AcroExch.Document.DC">
                  <p:embed/>
                </p:oleObj>
              </mc:Choice>
              <mc:Fallback>
                <p:oleObj name="Acrobat Document" r:id="rId2" imgW="6476689" imgH="4609823" progId="AcroExch.Document.DC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9DE478ED-5239-0144-A8CA-830C4FCB82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65962" y="325991"/>
                        <a:ext cx="8966865" cy="63822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3103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pole tekstowe 1"/>
          <p:cNvSpPr txBox="1">
            <a:spLocks noChangeArrowheads="1"/>
          </p:cNvSpPr>
          <p:nvPr/>
        </p:nvSpPr>
        <p:spPr bwMode="auto">
          <a:xfrm>
            <a:off x="4151005" y="1332839"/>
            <a:ext cx="3482975" cy="400050"/>
          </a:xfrm>
          <a:prstGeom prst="rect">
            <a:avLst/>
          </a:prstGeom>
          <a:noFill/>
          <a:ln w="38100">
            <a:solidFill>
              <a:srgbClr val="EFB51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2000" b="1">
                <a:latin typeface="Calibri" pitchFamily="34" charset="0"/>
              </a:rPr>
              <a:t>INSTYTUT TYFLOLOGICZNY PZN</a:t>
            </a:r>
          </a:p>
        </p:txBody>
      </p:sp>
      <p:sp>
        <p:nvSpPr>
          <p:cNvPr id="70659" name="Prostokąt 6"/>
          <p:cNvSpPr>
            <a:spLocks noChangeArrowheads="1"/>
          </p:cNvSpPr>
          <p:nvPr/>
        </p:nvSpPr>
        <p:spPr bwMode="auto">
          <a:xfrm>
            <a:off x="5684838" y="2290967"/>
            <a:ext cx="3816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dirty="0">
                <a:latin typeface="Calibri" pitchFamily="34" charset="0"/>
              </a:rPr>
              <a:t>https://pzn.org.pl/</a:t>
            </a:r>
          </a:p>
        </p:txBody>
      </p:sp>
      <p:sp>
        <p:nvSpPr>
          <p:cNvPr id="70660" name="pole tekstowe 4"/>
          <p:cNvSpPr txBox="1">
            <a:spLocks noChangeArrowheads="1"/>
          </p:cNvSpPr>
          <p:nvPr/>
        </p:nvSpPr>
        <p:spPr bwMode="auto">
          <a:xfrm>
            <a:off x="1447283" y="6216648"/>
            <a:ext cx="9140825" cy="584200"/>
          </a:xfrm>
          <a:prstGeom prst="rect">
            <a:avLst/>
          </a:prstGeom>
          <a:solidFill>
            <a:srgbClr val="EFB51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pl-PL" sz="3200" b="1">
              <a:latin typeface="Calibri" pitchFamily="34" charset="0"/>
            </a:endParaRPr>
          </a:p>
        </p:txBody>
      </p:sp>
      <p:pic>
        <p:nvPicPr>
          <p:cNvPr id="70661" name="Obraz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3080" y="2142253"/>
            <a:ext cx="566738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4" name="Obraz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9743" y="3004344"/>
            <a:ext cx="600075" cy="84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ole tekstowe 9"/>
          <p:cNvSpPr txBox="1"/>
          <p:nvPr/>
        </p:nvSpPr>
        <p:spPr>
          <a:xfrm>
            <a:off x="5601674" y="3218933"/>
            <a:ext cx="377173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dirty="0">
                <a:solidFill>
                  <a:srgbClr val="333333"/>
                </a:solidFill>
                <a:latin typeface="+mj-lt"/>
              </a:rPr>
              <a:t>Centrum Rehabilitacji: (22) 635 52 84</a:t>
            </a:r>
            <a:endParaRPr lang="pl-PL" dirty="0">
              <a:latin typeface="+mj-lt"/>
            </a:endParaRPr>
          </a:p>
        </p:txBody>
      </p:sp>
      <p:sp>
        <p:nvSpPr>
          <p:cNvPr id="70669" name="pole tekstowe 19"/>
          <p:cNvSpPr txBox="1">
            <a:spLocks noChangeArrowheads="1"/>
          </p:cNvSpPr>
          <p:nvPr/>
        </p:nvSpPr>
        <p:spPr bwMode="auto">
          <a:xfrm>
            <a:off x="1524000" y="349252"/>
            <a:ext cx="9140825" cy="585787"/>
          </a:xfrm>
          <a:prstGeom prst="rect">
            <a:avLst/>
          </a:prstGeom>
          <a:solidFill>
            <a:srgbClr val="EFB51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3200" b="1">
                <a:latin typeface="Calibri" pitchFamily="34" charset="0"/>
              </a:rPr>
              <a:t>SKONTAKTUJ SIĘ Z NAMI!</a:t>
            </a:r>
          </a:p>
        </p:txBody>
      </p:sp>
      <p:pic>
        <p:nvPicPr>
          <p:cNvPr id="70671" name="Obraz 2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46814" y="4232144"/>
            <a:ext cx="728662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pole tekstowe 29"/>
          <p:cNvSpPr txBox="1"/>
          <p:nvPr/>
        </p:nvSpPr>
        <p:spPr>
          <a:xfrm>
            <a:off x="5601674" y="4339357"/>
            <a:ext cx="28321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dirty="0">
                <a:latin typeface="+mj-lt"/>
              </a:rPr>
              <a:t>rehabilitacja@pzn.org.pl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czka">
  <a:themeElements>
    <a:clrScheme name="Paczka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czk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zka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Paczka</Template>
  <TotalTime>2385</TotalTime>
  <Words>1341</Words>
  <Application>Microsoft Office PowerPoint</Application>
  <PresentationFormat>Panoramiczny</PresentationFormat>
  <Paragraphs>113</Paragraphs>
  <Slides>30</Slides>
  <Notes>3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6" baseType="lpstr">
      <vt:lpstr>Arial</vt:lpstr>
      <vt:lpstr>Calibri</vt:lpstr>
      <vt:lpstr>Gill Sans MT</vt:lpstr>
      <vt:lpstr>Symbol</vt:lpstr>
      <vt:lpstr>Paczka</vt:lpstr>
      <vt:lpstr>Acrobat Document</vt:lpstr>
      <vt:lpstr>TyflogrAficzne doświadczenia polskiego związku niewidomych elżbieta Oleksiak centrum rehabilitacji w instytucie tyflologicznym pzn</vt:lpstr>
      <vt:lpstr>początek</vt:lpstr>
      <vt:lpstr>1983 rok – 41 lat</vt:lpstr>
      <vt:lpstr>1983 rok</vt:lpstr>
      <vt:lpstr>1983 rok</vt:lpstr>
      <vt:lpstr>1983-2006</vt:lpstr>
      <vt:lpstr>23 lata dorobku</vt:lpstr>
      <vt:lpstr>Prezentacja programu PowerPoint</vt:lpstr>
      <vt:lpstr>2008 rok</vt:lpstr>
      <vt:lpstr>2012 rok</vt:lpstr>
      <vt:lpstr>wnioski</vt:lpstr>
      <vt:lpstr>wnioski</vt:lpstr>
      <vt:lpstr>2005-2007 rok</vt:lpstr>
      <vt:lpstr>Prezentacja programu PowerPoint</vt:lpstr>
      <vt:lpstr>A co mamy dzisiaj</vt:lpstr>
      <vt:lpstr>Prezentacja programu PowerPoint</vt:lpstr>
      <vt:lpstr>PUBLIKACJE O DOSTĘPNOśCI</vt:lpstr>
      <vt:lpstr>PUBLIKACJE O DOSTEPNOŚCI</vt:lpstr>
      <vt:lpstr>PUBLIKACJE O DOSTEPNOŚCI</vt:lpstr>
      <vt:lpstr>PUBLIKACJE O DOSTĘPNOPŚCI</vt:lpstr>
      <vt:lpstr>Dostępność informacyjno-komunikacyjna</vt:lpstr>
      <vt:lpstr>Komunikacja w wybrany sposób</vt:lpstr>
      <vt:lpstr>Czy jest obowiązek umieszczania tablic i planów tyflograficznych</vt:lpstr>
      <vt:lpstr>Prezentacja programu PowerPoint</vt:lpstr>
      <vt:lpstr>Czego nam brakuje</vt:lpstr>
      <vt:lpstr>Problemy jakie się pojawiają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Dostępność Architektoniczna</dc:title>
  <dc:creator>Dorota Osiecka</dc:creator>
  <cp:lastModifiedBy>PZN .</cp:lastModifiedBy>
  <cp:revision>188</cp:revision>
  <dcterms:created xsi:type="dcterms:W3CDTF">2021-05-18T08:28:47Z</dcterms:created>
  <dcterms:modified xsi:type="dcterms:W3CDTF">2024-05-23T05:59:06Z</dcterms:modified>
</cp:coreProperties>
</file>