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40"/>
  </p:notesMasterIdLst>
  <p:sldIdLst>
    <p:sldId id="923" r:id="rId2"/>
    <p:sldId id="980" r:id="rId3"/>
    <p:sldId id="981" r:id="rId4"/>
    <p:sldId id="982" r:id="rId5"/>
    <p:sldId id="983" r:id="rId6"/>
    <p:sldId id="984" r:id="rId7"/>
    <p:sldId id="985" r:id="rId8"/>
    <p:sldId id="986" r:id="rId9"/>
    <p:sldId id="987" r:id="rId10"/>
    <p:sldId id="988" r:id="rId11"/>
    <p:sldId id="989" r:id="rId12"/>
    <p:sldId id="990" r:id="rId13"/>
    <p:sldId id="991" r:id="rId14"/>
    <p:sldId id="992" r:id="rId15"/>
    <p:sldId id="993" r:id="rId16"/>
    <p:sldId id="994" r:id="rId17"/>
    <p:sldId id="995" r:id="rId18"/>
    <p:sldId id="996" r:id="rId19"/>
    <p:sldId id="997" r:id="rId20"/>
    <p:sldId id="998" r:id="rId21"/>
    <p:sldId id="999" r:id="rId22"/>
    <p:sldId id="1000" r:id="rId23"/>
    <p:sldId id="1001" r:id="rId24"/>
    <p:sldId id="1002" r:id="rId25"/>
    <p:sldId id="1003" r:id="rId26"/>
    <p:sldId id="1004" r:id="rId27"/>
    <p:sldId id="1005" r:id="rId28"/>
    <p:sldId id="1006" r:id="rId29"/>
    <p:sldId id="1007" r:id="rId30"/>
    <p:sldId id="1008" r:id="rId31"/>
    <p:sldId id="1009" r:id="rId32"/>
    <p:sldId id="1010" r:id="rId33"/>
    <p:sldId id="1011" r:id="rId34"/>
    <p:sldId id="1012" r:id="rId35"/>
    <p:sldId id="1013" r:id="rId36"/>
    <p:sldId id="1014" r:id="rId37"/>
    <p:sldId id="1015" r:id="rId38"/>
    <p:sldId id="1016" r:id="rId39"/>
  </p:sldIdLst>
  <p:sldSz cx="12241213" cy="6840538"/>
  <p:notesSz cx="6808788" cy="994092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61059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22118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8317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44236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3052953" algn="l" defTabSz="122118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3663544" algn="l" defTabSz="122118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4274134" algn="l" defTabSz="122118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4884725" algn="l" defTabSz="122118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8083B10A-8F8C-F54B-81B0-C74E9EF38A7B}">
          <p14:sldIdLst>
            <p14:sldId id="923"/>
            <p14:sldId id="980"/>
            <p14:sldId id="981"/>
            <p14:sldId id="982"/>
            <p14:sldId id="983"/>
            <p14:sldId id="984"/>
            <p14:sldId id="985"/>
            <p14:sldId id="986"/>
            <p14:sldId id="987"/>
            <p14:sldId id="988"/>
            <p14:sldId id="989"/>
            <p14:sldId id="990"/>
            <p14:sldId id="991"/>
            <p14:sldId id="992"/>
            <p14:sldId id="993"/>
            <p14:sldId id="994"/>
            <p14:sldId id="995"/>
            <p14:sldId id="996"/>
            <p14:sldId id="997"/>
            <p14:sldId id="998"/>
            <p14:sldId id="999"/>
            <p14:sldId id="1000"/>
            <p14:sldId id="1001"/>
            <p14:sldId id="1002"/>
            <p14:sldId id="1003"/>
            <p14:sldId id="1004"/>
            <p14:sldId id="1005"/>
            <p14:sldId id="1006"/>
            <p14:sldId id="1007"/>
            <p14:sldId id="1008"/>
            <p14:sldId id="1009"/>
            <p14:sldId id="1010"/>
            <p14:sldId id="1011"/>
            <p14:sldId id="1012"/>
            <p14:sldId id="1013"/>
            <p14:sldId id="1014"/>
            <p14:sldId id="1015"/>
            <p14:sldId id="1016"/>
          </p14:sldIdLst>
        </p14:section>
        <p14:section name="Sekcja bez tytułu" id="{A578E9E3-0276-4B6C-856E-7C44CC65D38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55">
          <p15:clr>
            <a:srgbClr val="A4A3A4"/>
          </p15:clr>
        </p15:guide>
        <p15:guide id="4" pos="385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yczka" initials="" lastIdx="0" clrIdx="0"/>
  <p:cmAuthor id="1" name="Kornatowska Żaneta" initials="KŻ" lastIdx="2" clrIdx="1">
    <p:extLst>
      <p:ext uri="{19B8F6BF-5375-455C-9EA6-DF929625EA0E}">
        <p15:presenceInfo xmlns:p15="http://schemas.microsoft.com/office/powerpoint/2012/main" userId="S-1-5-21-1214440339-1644491937-725345543-32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5A11"/>
    <a:srgbClr val="2850A0"/>
    <a:srgbClr val="5B9966"/>
    <a:srgbClr val="00FF00"/>
    <a:srgbClr val="FF5050"/>
    <a:srgbClr val="00CC00"/>
    <a:srgbClr val="0000FF"/>
    <a:srgbClr val="285EF8"/>
    <a:srgbClr val="FFEBE8"/>
    <a:srgbClr val="FFB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6433" autoAdjust="0"/>
  </p:normalViewPr>
  <p:slideViewPr>
    <p:cSldViewPr>
      <p:cViewPr varScale="1">
        <p:scale>
          <a:sx n="115" d="100"/>
          <a:sy n="115" d="100"/>
        </p:scale>
        <p:origin x="126" y="138"/>
      </p:cViewPr>
      <p:guideLst>
        <p:guide orient="horz" pos="2160"/>
        <p:guide pos="2880"/>
        <p:guide orient="horz" pos="2155"/>
        <p:guide pos="385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7127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5981" y="0"/>
            <a:ext cx="2951217" cy="497127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F9732C6-5EE3-4023-AFF6-319AAE8CC246}" type="datetimeFigureOut">
              <a:rPr lang="en-GB"/>
              <a:pPr>
                <a:defRPr/>
              </a:pPr>
              <a:t>27/05/2024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4538"/>
            <a:ext cx="6672262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pPr lvl="0"/>
            <a:endParaRPr lang="en-GB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0562" y="4721900"/>
            <a:ext cx="5447666" cy="4474136"/>
          </a:xfrm>
          <a:prstGeom prst="rect">
            <a:avLst/>
          </a:prstGeom>
        </p:spPr>
        <p:txBody>
          <a:bodyPr vert="horz" lIns="91870" tIns="45935" rIns="91870" bIns="45935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en-GB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2200"/>
            <a:ext cx="2951217" cy="497126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5981" y="9442200"/>
            <a:ext cx="2951217" cy="497126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49C820E-A017-43E6-AEB5-72B5AF6D92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431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0591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1181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31772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42362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52953" algn="l" defTabSz="12211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63544" algn="l" defTabSz="12211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74134" algn="l" defTabSz="12211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84725" algn="l" defTabSz="12211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260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781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237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992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02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02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282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200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737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828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849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631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357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500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442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074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919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186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982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984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574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197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546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326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8779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028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7889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2528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194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079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6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443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sz="1600" b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7129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8340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76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6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0740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5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6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8806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>
              <a:effectLst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9C820E-A017-43E6-AEB5-72B5AF6D9283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049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41584" y="1749442"/>
            <a:ext cx="10558046" cy="43402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B0D1-6279-4ABB-BAD4-E3AB7B074074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938" y="106578"/>
            <a:ext cx="1683312" cy="924312"/>
          </a:xfrm>
          <a:prstGeom prst="rect">
            <a:avLst/>
          </a:prstGeom>
        </p:spPr>
      </p:pic>
      <p:cxnSp>
        <p:nvCxnSpPr>
          <p:cNvPr id="8" name="Łącznik prosty 7"/>
          <p:cNvCxnSpPr/>
          <p:nvPr/>
        </p:nvCxnSpPr>
        <p:spPr>
          <a:xfrm>
            <a:off x="15838" y="1081729"/>
            <a:ext cx="12241213" cy="1249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15838" y="6397893"/>
            <a:ext cx="12241213" cy="1249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98" y="5849334"/>
            <a:ext cx="2191367" cy="99120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726" y="6460744"/>
            <a:ext cx="1908193" cy="30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10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30152" y="1119505"/>
            <a:ext cx="9180910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30152" y="3592866"/>
            <a:ext cx="9180910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A79A-1301-49F9-B969-4F837623205F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7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5208" y="1705385"/>
            <a:ext cx="10558046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5208" y="4577778"/>
            <a:ext cx="10558046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0FAE-8239-4D16-9444-0E18DDE43D08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68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41583" y="1820976"/>
            <a:ext cx="5202516" cy="43402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114" y="1820976"/>
            <a:ext cx="5202516" cy="43402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0B69-30B6-4405-A0DE-D997F33C5B38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2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178" y="364196"/>
            <a:ext cx="10558046" cy="132218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43179" y="1676882"/>
            <a:ext cx="5178606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43179" y="2498697"/>
            <a:ext cx="5178606" cy="367520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7114" y="1676882"/>
            <a:ext cx="5204110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7114" y="2498697"/>
            <a:ext cx="5204110" cy="367520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EBBF-5C10-451E-81F8-C230206FA6A6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2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42DE-FC98-4A07-A468-D5E17673DA29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815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C16A0-34E7-4E0F-A689-8EE090AD1869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15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179" y="456036"/>
            <a:ext cx="3948109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04110" y="984911"/>
            <a:ext cx="6197114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43179" y="2052161"/>
            <a:ext cx="3948109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03FF-3F58-4F4D-9F2A-5F085E5F0969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7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179" y="456036"/>
            <a:ext cx="3948109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204110" y="984911"/>
            <a:ext cx="6197114" cy="4861216"/>
          </a:xfrm>
        </p:spPr>
        <p:txBody>
          <a:bodyPr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43179" y="2052161"/>
            <a:ext cx="3948109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F1C6-7B90-4786-9C4C-48709F176F11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4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88F-DD00-4401-A110-4BCE475599E2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1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60118" y="364195"/>
            <a:ext cx="2639512" cy="579704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41584" y="364195"/>
            <a:ext cx="7765519" cy="579704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BA84-C0A3-4294-96EC-A5BCF05C8421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07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41584" y="364196"/>
            <a:ext cx="10558046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41584" y="1820976"/>
            <a:ext cx="10558046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41583" y="6340166"/>
            <a:ext cx="275427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BB05862-AE90-44BD-A45E-9B50AA5A92CF}" type="datetime1">
              <a:rPr lang="pl-P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27.05.2024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54902" y="6340166"/>
            <a:ext cx="413140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XXVIII ZGROMADZENIE OGÓLNE ZWIĄZKU POWIATÓW POLSKICH</a:t>
            </a:r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45357" y="6340166"/>
            <a:ext cx="275427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06313CF-51D4-471E-BDC7-B96974033B22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7" name="Łącznik prosty 6"/>
          <p:cNvCxnSpPr/>
          <p:nvPr/>
        </p:nvCxnSpPr>
        <p:spPr>
          <a:xfrm>
            <a:off x="15838" y="1081729"/>
            <a:ext cx="12241213" cy="1249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75938" y="106578"/>
            <a:ext cx="1683312" cy="924312"/>
          </a:xfrm>
          <a:prstGeom prst="rect">
            <a:avLst/>
          </a:prstGeom>
        </p:spPr>
      </p:pic>
      <p:cxnSp>
        <p:nvCxnSpPr>
          <p:cNvPr id="9" name="Łącznik prosty 8"/>
          <p:cNvCxnSpPr/>
          <p:nvPr/>
        </p:nvCxnSpPr>
        <p:spPr>
          <a:xfrm>
            <a:off x="15838" y="6397893"/>
            <a:ext cx="12241213" cy="1249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0598" y="5849334"/>
            <a:ext cx="2191367" cy="99120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726" y="6460744"/>
            <a:ext cx="1908193" cy="30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7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tiff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8.wmf"/><Relationship Id="rId5" Type="http://schemas.openxmlformats.org/officeDocument/2006/relationships/image" Target="../media/image39.jpe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.png"/><Relationship Id="rId9" Type="http://schemas.openxmlformats.org/officeDocument/2006/relationships/image" Target="../media/image3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7.jpeg"/><Relationship Id="rId11" Type="http://schemas.openxmlformats.org/officeDocument/2006/relationships/image" Target="../media/image45.wmf"/><Relationship Id="rId5" Type="http://schemas.openxmlformats.org/officeDocument/2006/relationships/image" Target="../media/image46.jpe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.png"/><Relationship Id="rId9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image" Target="../media/image20.tif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4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66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1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1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87.jp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97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5.jpeg"/><Relationship Id="rId11" Type="http://schemas.openxmlformats.org/officeDocument/2006/relationships/image" Target="../media/image96.jpeg"/><Relationship Id="rId5" Type="http://schemas.openxmlformats.org/officeDocument/2006/relationships/image" Target="../media/image94.jpeg"/><Relationship Id="rId10" Type="http://schemas.openxmlformats.org/officeDocument/2006/relationships/image" Target="../media/image93.e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.png"/><Relationship Id="rId7" Type="http://schemas.openxmlformats.org/officeDocument/2006/relationships/image" Target="../media/image10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14494" y="1707116"/>
            <a:ext cx="10405031" cy="1466282"/>
          </a:xfrm>
        </p:spPr>
        <p:txBody>
          <a:bodyPr>
            <a:normAutofit fontScale="90000"/>
          </a:bodyPr>
          <a:lstStyle/>
          <a:p>
            <a:r>
              <a:rPr lang="pl-PL" sz="5400" b="1" dirty="0" smtClean="0">
                <a:ln>
                  <a:solidFill>
                    <a:schemeClr val="accent6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Opracowania tyflologiczne</a:t>
            </a:r>
            <a:r>
              <a:rPr lang="en-US" sz="5400" b="1" dirty="0">
                <a:ln>
                  <a:solidFill>
                    <a:schemeClr val="accent6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en-US" sz="5400" b="1" dirty="0">
                <a:ln>
                  <a:solidFill>
                    <a:schemeClr val="accent6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pl-PL" sz="5400" b="1" dirty="0" smtClean="0">
                <a:ln>
                  <a:solidFill>
                    <a:schemeClr val="accent6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Głównego Urzędu Geodezji i Kartografii</a:t>
            </a:r>
            <a:endParaRPr lang="pl-PL" sz="5400" b="1" dirty="0">
              <a:ln>
                <a:solidFill>
                  <a:schemeClr val="accent6"/>
                </a:solidFill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359966" y="3780309"/>
            <a:ext cx="11278591" cy="915765"/>
          </a:xfrm>
          <a:prstGeom prst="rect">
            <a:avLst/>
          </a:prstGeom>
        </p:spPr>
        <p:txBody>
          <a:bodyPr lIns="122118" tIns="61059" rIns="122118" bIns="61059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7375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 algn="r"/>
            <a:endParaRPr lang="pl-PL" sz="2000" b="0" dirty="0" smtClean="0">
              <a:solidFill>
                <a:schemeClr val="tx1"/>
              </a:solidFill>
              <a:effectLst/>
              <a:cs typeface="Arial" pitchFamily="34" charset="0"/>
            </a:endParaRPr>
          </a:p>
          <a:p>
            <a:r>
              <a:rPr lang="pl-PL" sz="2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Anna Makowska</a:t>
            </a:r>
          </a:p>
          <a:p>
            <a:endParaRPr lang="pl-PL" sz="2800" dirty="0">
              <a:solidFill>
                <a:schemeClr val="tx1"/>
              </a:solidFill>
              <a:effectLst/>
              <a:latin typeface="Calibri "/>
              <a:cs typeface="Arial" pitchFamily="34" charset="0"/>
            </a:endParaRPr>
          </a:p>
          <a:p>
            <a:r>
              <a:rPr lang="pl-PL" sz="1600" b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Główny Urząd Geodezji i Kartografii</a:t>
            </a:r>
            <a:r>
              <a:rPr lang="pl-PL" sz="1600" b="0" dirty="0" smtClean="0">
                <a:solidFill>
                  <a:schemeClr val="tx1"/>
                </a:solidFill>
                <a:effectLst/>
                <a:latin typeface="Calibri "/>
                <a:cs typeface="Arial" pitchFamily="34" charset="0"/>
              </a:rPr>
              <a:t/>
            </a:r>
            <a:br>
              <a:rPr lang="pl-PL" sz="1600" b="0" dirty="0" smtClean="0">
                <a:solidFill>
                  <a:schemeClr val="tx1"/>
                </a:solidFill>
                <a:effectLst/>
                <a:latin typeface="Calibri "/>
                <a:cs typeface="Arial" pitchFamily="34" charset="0"/>
              </a:rPr>
            </a:br>
            <a:endParaRPr lang="pl-PL" sz="1600" b="0" dirty="0">
              <a:solidFill>
                <a:schemeClr val="tx1"/>
              </a:solidFill>
              <a:effectLst/>
              <a:latin typeface="Calibri "/>
              <a:cs typeface="Arial" pitchFamily="34" charset="0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625914" y="5718658"/>
            <a:ext cx="10793611" cy="906406"/>
          </a:xfrm>
          <a:prstGeom prst="rect">
            <a:avLst/>
          </a:prstGeom>
        </p:spPr>
        <p:txBody>
          <a:bodyPr vert="horz" lIns="122118" tIns="61059" rIns="122118" bIns="61059" rtlCol="0" anchor="ctr">
            <a:normAutofit/>
          </a:bodyPr>
          <a:lstStyle/>
          <a:p>
            <a:pPr algn="ctr" defTabSz="1221181" fontAlgn="auto">
              <a:spcAft>
                <a:spcPts val="0"/>
              </a:spcAft>
              <a:defRPr/>
            </a:pPr>
            <a:r>
              <a:rPr lang="pl-PL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Wojskowa Akademia Techniczna, 23 maja 2024 r.</a:t>
            </a:r>
            <a:endParaRPr lang="en-GB" b="1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62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opracowania tyflologiczne w geodezji i kartografii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15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864022" y="4397604"/>
            <a:ext cx="10585176" cy="6514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/>
              <a:t>prowadzenie</a:t>
            </a:r>
            <a:r>
              <a:rPr lang="en-US" sz="2400" dirty="0" smtClean="0"/>
              <a:t> </a:t>
            </a:r>
            <a:r>
              <a:rPr lang="pl-PL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centralnego</a:t>
            </a:r>
            <a:r>
              <a:rPr lang="pl-PL" sz="2000" dirty="0" smtClean="0">
                <a:solidFill>
                  <a:srgbClr val="144683"/>
                </a:solidFill>
              </a:rPr>
              <a:t> </a:t>
            </a:r>
            <a:r>
              <a:rPr lang="pl-PL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zasobu geodezyjnego i kartograficznego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90" y="2772197"/>
            <a:ext cx="1669727" cy="1117199"/>
          </a:xfrm>
          <a:prstGeom prst="rect">
            <a:avLst/>
          </a:prstGeom>
        </p:spPr>
      </p:pic>
      <p:sp>
        <p:nvSpPr>
          <p:cNvPr id="18" name="Prostokąt 17"/>
          <p:cNvSpPr/>
          <p:nvPr/>
        </p:nvSpPr>
        <p:spPr>
          <a:xfrm>
            <a:off x="1944143" y="1044005"/>
            <a:ext cx="83529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Główny Geodeta Kraju</a:t>
            </a:r>
            <a:endParaRPr lang="pl-PL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pl-PL" sz="2400" dirty="0"/>
              <a:t>centralny organ administracji rządowej</a:t>
            </a:r>
          </a:p>
          <a:p>
            <a:pPr algn="ctr" eaLnBrk="0" hangingPunct="0"/>
            <a:r>
              <a:rPr lang="pl-PL" sz="2400" dirty="0"/>
              <a:t>w zakresie geodezji i kartografii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2396184" y="2742580"/>
            <a:ext cx="5731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Główny Urząd Geodezji i Kartografii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2664222" y="3204245"/>
            <a:ext cx="6100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400" dirty="0"/>
              <a:t>d</a:t>
            </a:r>
            <a:r>
              <a:rPr lang="pl-PL" sz="2400" dirty="0" smtClean="0"/>
              <a:t>ziała pod bezpośrednim kierownictwem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400" dirty="0" smtClean="0"/>
              <a:t>wykonuje zadania powierzone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872" y="2336663"/>
            <a:ext cx="363526" cy="363526"/>
          </a:xfrm>
          <a:prstGeom prst="rect">
            <a:avLst/>
          </a:prstGeom>
        </p:spPr>
      </p:pic>
      <p:sp>
        <p:nvSpPr>
          <p:cNvPr id="22" name="Dowolny kształt 21"/>
          <p:cNvSpPr/>
          <p:nvPr/>
        </p:nvSpPr>
        <p:spPr>
          <a:xfrm rot="20400000">
            <a:off x="8796734" y="1706591"/>
            <a:ext cx="723109" cy="1724895"/>
          </a:xfrm>
          <a:custGeom>
            <a:avLst/>
            <a:gdLst>
              <a:gd name="connsiteX0" fmla="*/ 0 w 710687"/>
              <a:gd name="connsiteY0" fmla="*/ 1463040 h 1522282"/>
              <a:gd name="connsiteX1" fmla="*/ 441064 w 710687"/>
              <a:gd name="connsiteY1" fmla="*/ 1387736 h 1522282"/>
              <a:gd name="connsiteX2" fmla="*/ 710005 w 710687"/>
              <a:gd name="connsiteY2" fmla="*/ 279699 h 1522282"/>
              <a:gd name="connsiteX3" fmla="*/ 365760 w 710687"/>
              <a:gd name="connsiteY3" fmla="*/ 0 h 1522282"/>
              <a:gd name="connsiteX0" fmla="*/ 0 w 617564"/>
              <a:gd name="connsiteY0" fmla="*/ 1489727 h 1538698"/>
              <a:gd name="connsiteX1" fmla="*/ 347996 w 617564"/>
              <a:gd name="connsiteY1" fmla="*/ 1387736 h 1538698"/>
              <a:gd name="connsiteX2" fmla="*/ 616937 w 617564"/>
              <a:gd name="connsiteY2" fmla="*/ 279699 h 1538698"/>
              <a:gd name="connsiteX3" fmla="*/ 272692 w 617564"/>
              <a:gd name="connsiteY3" fmla="*/ 0 h 1538698"/>
              <a:gd name="connsiteX0" fmla="*/ 0 w 617564"/>
              <a:gd name="connsiteY0" fmla="*/ 1489727 h 1533826"/>
              <a:gd name="connsiteX1" fmla="*/ 347996 w 617564"/>
              <a:gd name="connsiteY1" fmla="*/ 1387736 h 1533826"/>
              <a:gd name="connsiteX2" fmla="*/ 616937 w 617564"/>
              <a:gd name="connsiteY2" fmla="*/ 279699 h 1533826"/>
              <a:gd name="connsiteX3" fmla="*/ 272692 w 617564"/>
              <a:gd name="connsiteY3" fmla="*/ 0 h 1533826"/>
              <a:gd name="connsiteX0" fmla="*/ 0 w 617179"/>
              <a:gd name="connsiteY0" fmla="*/ 1514820 h 1558919"/>
              <a:gd name="connsiteX1" fmla="*/ 347996 w 617179"/>
              <a:gd name="connsiteY1" fmla="*/ 1412829 h 1558919"/>
              <a:gd name="connsiteX2" fmla="*/ 616937 w 617179"/>
              <a:gd name="connsiteY2" fmla="*/ 304792 h 1558919"/>
              <a:gd name="connsiteX3" fmla="*/ 302269 w 617179"/>
              <a:gd name="connsiteY3" fmla="*/ 0 h 1558919"/>
              <a:gd name="connsiteX0" fmla="*/ 0 w 617179"/>
              <a:gd name="connsiteY0" fmla="*/ 1514820 h 1558919"/>
              <a:gd name="connsiteX1" fmla="*/ 347996 w 617179"/>
              <a:gd name="connsiteY1" fmla="*/ 1412829 h 1558919"/>
              <a:gd name="connsiteX2" fmla="*/ 616937 w 617179"/>
              <a:gd name="connsiteY2" fmla="*/ 304792 h 1558919"/>
              <a:gd name="connsiteX3" fmla="*/ 302269 w 617179"/>
              <a:gd name="connsiteY3" fmla="*/ 0 h 1558919"/>
              <a:gd name="connsiteX0" fmla="*/ 0 w 618260"/>
              <a:gd name="connsiteY0" fmla="*/ 1483723 h 1527822"/>
              <a:gd name="connsiteX1" fmla="*/ 347996 w 618260"/>
              <a:gd name="connsiteY1" fmla="*/ 1381732 h 1527822"/>
              <a:gd name="connsiteX2" fmla="*/ 616937 w 618260"/>
              <a:gd name="connsiteY2" fmla="*/ 273695 h 1527822"/>
              <a:gd name="connsiteX3" fmla="*/ 371690 w 618260"/>
              <a:gd name="connsiteY3" fmla="*/ 0 h 1527822"/>
              <a:gd name="connsiteX0" fmla="*/ 0 w 617519"/>
              <a:gd name="connsiteY0" fmla="*/ 1483723 h 1527822"/>
              <a:gd name="connsiteX1" fmla="*/ 347996 w 617519"/>
              <a:gd name="connsiteY1" fmla="*/ 1381732 h 1527822"/>
              <a:gd name="connsiteX2" fmla="*/ 616937 w 617519"/>
              <a:gd name="connsiteY2" fmla="*/ 273695 h 1527822"/>
              <a:gd name="connsiteX3" fmla="*/ 371690 w 617519"/>
              <a:gd name="connsiteY3" fmla="*/ 0 h 1527822"/>
              <a:gd name="connsiteX0" fmla="*/ 0 w 663775"/>
              <a:gd name="connsiteY0" fmla="*/ 1483723 h 1528723"/>
              <a:gd name="connsiteX1" fmla="*/ 347996 w 663775"/>
              <a:gd name="connsiteY1" fmla="*/ 1381732 h 1528723"/>
              <a:gd name="connsiteX2" fmla="*/ 663585 w 663775"/>
              <a:gd name="connsiteY2" fmla="*/ 257407 h 1528723"/>
              <a:gd name="connsiteX3" fmla="*/ 371690 w 663775"/>
              <a:gd name="connsiteY3" fmla="*/ 0 h 1528723"/>
              <a:gd name="connsiteX0" fmla="*/ 0 w 677112"/>
              <a:gd name="connsiteY0" fmla="*/ 1483723 h 1528723"/>
              <a:gd name="connsiteX1" fmla="*/ 347996 w 677112"/>
              <a:gd name="connsiteY1" fmla="*/ 1381732 h 1528723"/>
              <a:gd name="connsiteX2" fmla="*/ 663585 w 677112"/>
              <a:gd name="connsiteY2" fmla="*/ 257407 h 1528723"/>
              <a:gd name="connsiteX3" fmla="*/ 371690 w 677112"/>
              <a:gd name="connsiteY3" fmla="*/ 0 h 1528723"/>
              <a:gd name="connsiteX0" fmla="*/ 0 w 664457"/>
              <a:gd name="connsiteY0" fmla="*/ 1483723 h 1529246"/>
              <a:gd name="connsiteX1" fmla="*/ 316450 w 664457"/>
              <a:gd name="connsiteY1" fmla="*/ 1382960 h 1529246"/>
              <a:gd name="connsiteX2" fmla="*/ 663585 w 664457"/>
              <a:gd name="connsiteY2" fmla="*/ 257407 h 1529246"/>
              <a:gd name="connsiteX3" fmla="*/ 371690 w 664457"/>
              <a:gd name="connsiteY3" fmla="*/ 0 h 1529246"/>
              <a:gd name="connsiteX0" fmla="*/ 0 w 663718"/>
              <a:gd name="connsiteY0" fmla="*/ 1483723 h 1537889"/>
              <a:gd name="connsiteX1" fmla="*/ 352090 w 663718"/>
              <a:gd name="connsiteY1" fmla="*/ 1401831 h 1537889"/>
              <a:gd name="connsiteX2" fmla="*/ 663585 w 663718"/>
              <a:gd name="connsiteY2" fmla="*/ 257407 h 1537889"/>
              <a:gd name="connsiteX3" fmla="*/ 371690 w 663718"/>
              <a:gd name="connsiteY3" fmla="*/ 0 h 1537889"/>
              <a:gd name="connsiteX0" fmla="*/ 0 w 663718"/>
              <a:gd name="connsiteY0" fmla="*/ 1483723 h 1529358"/>
              <a:gd name="connsiteX1" fmla="*/ 352090 w 663718"/>
              <a:gd name="connsiteY1" fmla="*/ 1401831 h 1529358"/>
              <a:gd name="connsiteX2" fmla="*/ 663585 w 663718"/>
              <a:gd name="connsiteY2" fmla="*/ 257407 h 1529358"/>
              <a:gd name="connsiteX3" fmla="*/ 371690 w 663718"/>
              <a:gd name="connsiteY3" fmla="*/ 0 h 1529358"/>
              <a:gd name="connsiteX0" fmla="*/ 0 w 696629"/>
              <a:gd name="connsiteY0" fmla="*/ 1483723 h 1540295"/>
              <a:gd name="connsiteX1" fmla="*/ 352090 w 696629"/>
              <a:gd name="connsiteY1" fmla="*/ 1401831 h 1540295"/>
              <a:gd name="connsiteX2" fmla="*/ 696543 w 696629"/>
              <a:gd name="connsiteY2" fmla="*/ 218501 h 1540295"/>
              <a:gd name="connsiteX3" fmla="*/ 371690 w 696629"/>
              <a:gd name="connsiteY3" fmla="*/ 0 h 1540295"/>
              <a:gd name="connsiteX0" fmla="*/ 0 w 704376"/>
              <a:gd name="connsiteY0" fmla="*/ 1483723 h 1540295"/>
              <a:gd name="connsiteX1" fmla="*/ 352090 w 704376"/>
              <a:gd name="connsiteY1" fmla="*/ 1401831 h 1540295"/>
              <a:gd name="connsiteX2" fmla="*/ 696543 w 704376"/>
              <a:gd name="connsiteY2" fmla="*/ 218501 h 1540295"/>
              <a:gd name="connsiteX3" fmla="*/ 371690 w 704376"/>
              <a:gd name="connsiteY3" fmla="*/ 0 h 1540295"/>
              <a:gd name="connsiteX0" fmla="*/ 0 w 696729"/>
              <a:gd name="connsiteY0" fmla="*/ 1510091 h 1566663"/>
              <a:gd name="connsiteX1" fmla="*/ 352090 w 696729"/>
              <a:gd name="connsiteY1" fmla="*/ 1428199 h 1566663"/>
              <a:gd name="connsiteX2" fmla="*/ 696543 w 696729"/>
              <a:gd name="connsiteY2" fmla="*/ 244869 h 1566663"/>
              <a:gd name="connsiteX3" fmla="*/ 379947 w 696729"/>
              <a:gd name="connsiteY3" fmla="*/ 0 h 1566663"/>
              <a:gd name="connsiteX0" fmla="*/ 0 w 707738"/>
              <a:gd name="connsiteY0" fmla="*/ 1545248 h 1588071"/>
              <a:gd name="connsiteX1" fmla="*/ 363099 w 707738"/>
              <a:gd name="connsiteY1" fmla="*/ 1428199 h 1588071"/>
              <a:gd name="connsiteX2" fmla="*/ 707552 w 707738"/>
              <a:gd name="connsiteY2" fmla="*/ 244869 h 1588071"/>
              <a:gd name="connsiteX3" fmla="*/ 390956 w 707738"/>
              <a:gd name="connsiteY3" fmla="*/ 0 h 1588071"/>
              <a:gd name="connsiteX0" fmla="*/ 0 w 707738"/>
              <a:gd name="connsiteY0" fmla="*/ 1545248 h 1580793"/>
              <a:gd name="connsiteX1" fmla="*/ 363099 w 707738"/>
              <a:gd name="connsiteY1" fmla="*/ 1428199 h 1580793"/>
              <a:gd name="connsiteX2" fmla="*/ 707552 w 707738"/>
              <a:gd name="connsiteY2" fmla="*/ 244869 h 1580793"/>
              <a:gd name="connsiteX3" fmla="*/ 390956 w 707738"/>
              <a:gd name="connsiteY3" fmla="*/ 0 h 1580793"/>
              <a:gd name="connsiteX0" fmla="*/ 0 w 689929"/>
              <a:gd name="connsiteY0" fmla="*/ 1545248 h 1579485"/>
              <a:gd name="connsiteX1" fmla="*/ 363099 w 689929"/>
              <a:gd name="connsiteY1" fmla="*/ 1428199 h 1579485"/>
              <a:gd name="connsiteX2" fmla="*/ 689697 w 689929"/>
              <a:gd name="connsiteY2" fmla="*/ 268718 h 1579485"/>
              <a:gd name="connsiteX3" fmla="*/ 390956 w 689929"/>
              <a:gd name="connsiteY3" fmla="*/ 0 h 1579485"/>
              <a:gd name="connsiteX0" fmla="*/ 0 w 696306"/>
              <a:gd name="connsiteY0" fmla="*/ 1545248 h 1579485"/>
              <a:gd name="connsiteX1" fmla="*/ 363099 w 696306"/>
              <a:gd name="connsiteY1" fmla="*/ 1428199 h 1579485"/>
              <a:gd name="connsiteX2" fmla="*/ 689697 w 696306"/>
              <a:gd name="connsiteY2" fmla="*/ 268718 h 1579485"/>
              <a:gd name="connsiteX3" fmla="*/ 390956 w 696306"/>
              <a:gd name="connsiteY3" fmla="*/ 0 h 1579485"/>
              <a:gd name="connsiteX0" fmla="*/ 0 w 785441"/>
              <a:gd name="connsiteY0" fmla="*/ 1531354 h 1570839"/>
              <a:gd name="connsiteX1" fmla="*/ 452234 w 785441"/>
              <a:gd name="connsiteY1" fmla="*/ 1428199 h 1570839"/>
              <a:gd name="connsiteX2" fmla="*/ 778832 w 785441"/>
              <a:gd name="connsiteY2" fmla="*/ 268718 h 1570839"/>
              <a:gd name="connsiteX3" fmla="*/ 480091 w 785441"/>
              <a:gd name="connsiteY3" fmla="*/ 0 h 1570839"/>
              <a:gd name="connsiteX0" fmla="*/ 0 w 838340"/>
              <a:gd name="connsiteY0" fmla="*/ 1531354 h 1570602"/>
              <a:gd name="connsiteX1" fmla="*/ 452234 w 838340"/>
              <a:gd name="connsiteY1" fmla="*/ 1428199 h 1570602"/>
              <a:gd name="connsiteX2" fmla="*/ 833628 w 838340"/>
              <a:gd name="connsiteY2" fmla="*/ 272768 h 1570602"/>
              <a:gd name="connsiteX3" fmla="*/ 480091 w 838340"/>
              <a:gd name="connsiteY3" fmla="*/ 0 h 1570602"/>
              <a:gd name="connsiteX0" fmla="*/ 0 w 858908"/>
              <a:gd name="connsiteY0" fmla="*/ 1531354 h 1570602"/>
              <a:gd name="connsiteX1" fmla="*/ 452234 w 858908"/>
              <a:gd name="connsiteY1" fmla="*/ 1428199 h 1570602"/>
              <a:gd name="connsiteX2" fmla="*/ 833628 w 858908"/>
              <a:gd name="connsiteY2" fmla="*/ 272768 h 1570602"/>
              <a:gd name="connsiteX3" fmla="*/ 480091 w 858908"/>
              <a:gd name="connsiteY3" fmla="*/ 0 h 1570602"/>
              <a:gd name="connsiteX0" fmla="*/ 0 w 834017"/>
              <a:gd name="connsiteY0" fmla="*/ 1587393 h 1626641"/>
              <a:gd name="connsiteX1" fmla="*/ 452234 w 834017"/>
              <a:gd name="connsiteY1" fmla="*/ 1484238 h 1626641"/>
              <a:gd name="connsiteX2" fmla="*/ 833628 w 834017"/>
              <a:gd name="connsiteY2" fmla="*/ 328807 h 1626641"/>
              <a:gd name="connsiteX3" fmla="*/ 497924 w 834017"/>
              <a:gd name="connsiteY3" fmla="*/ 0 h 1626641"/>
              <a:gd name="connsiteX0" fmla="*/ 0 w 834142"/>
              <a:gd name="connsiteY0" fmla="*/ 1587393 h 1621428"/>
              <a:gd name="connsiteX1" fmla="*/ 444842 w 834142"/>
              <a:gd name="connsiteY1" fmla="*/ 1472221 h 1621428"/>
              <a:gd name="connsiteX2" fmla="*/ 833628 w 834142"/>
              <a:gd name="connsiteY2" fmla="*/ 328807 h 1621428"/>
              <a:gd name="connsiteX3" fmla="*/ 497924 w 834142"/>
              <a:gd name="connsiteY3" fmla="*/ 0 h 1621428"/>
              <a:gd name="connsiteX0" fmla="*/ 0 w 834142"/>
              <a:gd name="connsiteY0" fmla="*/ 1587393 h 1628218"/>
              <a:gd name="connsiteX1" fmla="*/ 444842 w 834142"/>
              <a:gd name="connsiteY1" fmla="*/ 1472221 h 1628218"/>
              <a:gd name="connsiteX2" fmla="*/ 833628 w 834142"/>
              <a:gd name="connsiteY2" fmla="*/ 328807 h 1628218"/>
              <a:gd name="connsiteX3" fmla="*/ 497924 w 834142"/>
              <a:gd name="connsiteY3" fmla="*/ 0 h 1628218"/>
              <a:gd name="connsiteX0" fmla="*/ 0 w 743829"/>
              <a:gd name="connsiteY0" fmla="*/ 1620837 h 1644495"/>
              <a:gd name="connsiteX1" fmla="*/ 354529 w 743829"/>
              <a:gd name="connsiteY1" fmla="*/ 1472221 h 1644495"/>
              <a:gd name="connsiteX2" fmla="*/ 743315 w 743829"/>
              <a:gd name="connsiteY2" fmla="*/ 328807 h 1644495"/>
              <a:gd name="connsiteX3" fmla="*/ 407611 w 743829"/>
              <a:gd name="connsiteY3" fmla="*/ 0 h 1644495"/>
              <a:gd name="connsiteX0" fmla="*/ 0 w 724574"/>
              <a:gd name="connsiteY0" fmla="*/ 1620837 h 1640645"/>
              <a:gd name="connsiteX1" fmla="*/ 354529 w 724574"/>
              <a:gd name="connsiteY1" fmla="*/ 1472221 h 1640645"/>
              <a:gd name="connsiteX2" fmla="*/ 723958 w 724574"/>
              <a:gd name="connsiteY2" fmla="*/ 424883 h 1640645"/>
              <a:gd name="connsiteX3" fmla="*/ 407611 w 724574"/>
              <a:gd name="connsiteY3" fmla="*/ 0 h 1640645"/>
              <a:gd name="connsiteX0" fmla="*/ 0 w 743960"/>
              <a:gd name="connsiteY0" fmla="*/ 1620837 h 1640645"/>
              <a:gd name="connsiteX1" fmla="*/ 354529 w 743960"/>
              <a:gd name="connsiteY1" fmla="*/ 1472221 h 1640645"/>
              <a:gd name="connsiteX2" fmla="*/ 723958 w 743960"/>
              <a:gd name="connsiteY2" fmla="*/ 424883 h 1640645"/>
              <a:gd name="connsiteX3" fmla="*/ 407611 w 743960"/>
              <a:gd name="connsiteY3" fmla="*/ 0 h 1640645"/>
              <a:gd name="connsiteX0" fmla="*/ 0 w 735432"/>
              <a:gd name="connsiteY0" fmla="*/ 1523322 h 1543130"/>
              <a:gd name="connsiteX1" fmla="*/ 354529 w 735432"/>
              <a:gd name="connsiteY1" fmla="*/ 1374706 h 1543130"/>
              <a:gd name="connsiteX2" fmla="*/ 723958 w 735432"/>
              <a:gd name="connsiteY2" fmla="*/ 327368 h 1543130"/>
              <a:gd name="connsiteX3" fmla="*/ 511188 w 735432"/>
              <a:gd name="connsiteY3" fmla="*/ 0 h 1543130"/>
              <a:gd name="connsiteX0" fmla="*/ 0 w 729812"/>
              <a:gd name="connsiteY0" fmla="*/ 1531355 h 1551163"/>
              <a:gd name="connsiteX1" fmla="*/ 354529 w 729812"/>
              <a:gd name="connsiteY1" fmla="*/ 1382739 h 1551163"/>
              <a:gd name="connsiteX2" fmla="*/ 723958 w 729812"/>
              <a:gd name="connsiteY2" fmla="*/ 335401 h 1551163"/>
              <a:gd name="connsiteX3" fmla="*/ 480093 w 729812"/>
              <a:gd name="connsiteY3" fmla="*/ 0 h 1551163"/>
              <a:gd name="connsiteX0" fmla="*/ 0 w 724795"/>
              <a:gd name="connsiteY0" fmla="*/ 1538084 h 1557892"/>
              <a:gd name="connsiteX1" fmla="*/ 354529 w 724795"/>
              <a:gd name="connsiteY1" fmla="*/ 1389468 h 1557892"/>
              <a:gd name="connsiteX2" fmla="*/ 723958 w 724795"/>
              <a:gd name="connsiteY2" fmla="*/ 342130 h 1557892"/>
              <a:gd name="connsiteX3" fmla="*/ 414930 w 724795"/>
              <a:gd name="connsiteY3" fmla="*/ 0 h 15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795" h="1557892">
                <a:moveTo>
                  <a:pt x="0" y="1538084"/>
                </a:moveTo>
                <a:cubicBezTo>
                  <a:pt x="203822" y="1569680"/>
                  <a:pt x="233869" y="1588794"/>
                  <a:pt x="354529" y="1389468"/>
                </a:cubicBezTo>
                <a:cubicBezTo>
                  <a:pt x="475189" y="1190142"/>
                  <a:pt x="713891" y="573708"/>
                  <a:pt x="723958" y="342130"/>
                </a:cubicBezTo>
                <a:cubicBezTo>
                  <a:pt x="734025" y="110552"/>
                  <a:pt x="654609" y="78947"/>
                  <a:pt x="414930" y="0"/>
                </a:cubicBezTo>
              </a:path>
            </a:pathLst>
          </a:custGeom>
          <a:noFill/>
          <a:ln w="31750" cmpd="sng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3" name="Prostokąt 22"/>
          <p:cNvSpPr/>
          <p:nvPr/>
        </p:nvSpPr>
        <p:spPr>
          <a:xfrm>
            <a:off x="9629088" y="2391831"/>
            <a:ext cx="2186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2060"/>
              </a:buClr>
            </a:pPr>
            <a:r>
              <a:rPr lang="pl-PL" dirty="0" smtClean="0"/>
              <a:t>Prawo </a:t>
            </a:r>
            <a:r>
              <a:rPr lang="pl-PL" dirty="0"/>
              <a:t>geodezyjne </a:t>
            </a:r>
            <a:endParaRPr lang="pl-PL" dirty="0" smtClean="0"/>
          </a:p>
          <a:p>
            <a:pPr algn="ctr">
              <a:buClr>
                <a:srgbClr val="002060"/>
              </a:buClr>
            </a:pPr>
            <a:r>
              <a:rPr lang="pl-PL" dirty="0" smtClean="0"/>
              <a:t>i kartograficzne</a:t>
            </a:r>
          </a:p>
        </p:txBody>
      </p:sp>
      <p:sp>
        <p:nvSpPr>
          <p:cNvPr id="24" name="Prostokąt 23"/>
          <p:cNvSpPr/>
          <p:nvPr/>
        </p:nvSpPr>
        <p:spPr>
          <a:xfrm>
            <a:off x="900027" y="5067722"/>
            <a:ext cx="10549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dirty="0" smtClean="0"/>
              <a:t>od ponad 30 lat szczególna uwaga poświęcana jest </a:t>
            </a:r>
          </a:p>
          <a:p>
            <a:pPr algn="ctr"/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ublikacjom przeznaczonym dla osób niewidomych i słabowidzących</a:t>
            </a:r>
            <a:r>
              <a:rPr lang="pl-PL" sz="2400" dirty="0" smtClean="0"/>
              <a:t> </a:t>
            </a:r>
          </a:p>
          <a:p>
            <a:pPr algn="ctr"/>
            <a:r>
              <a:rPr lang="pl-PL" sz="2400" dirty="0" smtClean="0"/>
              <a:t>- </a:t>
            </a:r>
            <a:r>
              <a:rPr lang="pl-PL" sz="2400" dirty="0"/>
              <a:t>z</a:t>
            </a:r>
            <a:r>
              <a:rPr lang="pl-PL" sz="2400" dirty="0" smtClean="0"/>
              <a:t>nanym jako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mapy tyflologiczne</a:t>
            </a:r>
            <a:r>
              <a:rPr lang="pl-PL" altLang="pl-PL" sz="2000" dirty="0" smtClean="0">
                <a:solidFill>
                  <a:srgbClr val="002060"/>
                </a:solidFill>
              </a:rPr>
              <a:t>   </a:t>
            </a:r>
            <a:endParaRPr lang="en-US" altLang="pl-PL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5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p</a:t>
            </a:r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otrzeby i cele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188058" y="1094995"/>
            <a:ext cx="905301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Polski Związek Niewidomych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/>
              <a:t>brak pomocy kartograficznych dla niewidomych i słabowidzących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864022" y="2162462"/>
            <a:ext cx="105851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wyposażenie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uczniów</a:t>
            </a:r>
            <a:r>
              <a:rPr lang="pl-PL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200" dirty="0" smtClean="0"/>
              <a:t>niewidomych i słabowidzących w pomoce kartograficzne - realizacja szkolnego programu nauczania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d</a:t>
            </a:r>
            <a:r>
              <a:rPr lang="pl-PL" sz="2200" dirty="0" smtClean="0"/>
              <a:t>ostarczanie informacji kartograficznych - kształcenie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orientacji przestrzennej</a:t>
            </a:r>
            <a:r>
              <a:rPr lang="pl-PL" sz="2200" dirty="0" smtClean="0"/>
              <a:t> </a:t>
            </a:r>
            <a:br>
              <a:rPr lang="pl-PL" sz="2200" dirty="0" smtClean="0"/>
            </a:br>
            <a:r>
              <a:rPr lang="pl-PL" sz="2200" dirty="0" smtClean="0"/>
              <a:t>i nauki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samodzielnego poruszania się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ułatwienie w opanowaniu programu szkolnego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ź</a:t>
            </a:r>
            <a:r>
              <a:rPr lang="pl-PL" sz="2200" dirty="0" smtClean="0"/>
              <a:t>ródło informacji - pełniejsza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rehabilitacja</a:t>
            </a:r>
            <a:r>
              <a:rPr lang="pl-PL" sz="2200" dirty="0" smtClean="0"/>
              <a:t>, lepsza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adaptacja do życia</a:t>
            </a:r>
            <a:r>
              <a:rPr lang="pl-PL" sz="2200" dirty="0" smtClean="0"/>
              <a:t> bez wzroku</a:t>
            </a:r>
            <a:endParaRPr lang="en-US" sz="2200" dirty="0"/>
          </a:p>
        </p:txBody>
      </p:sp>
      <p:sp>
        <p:nvSpPr>
          <p:cNvPr id="5" name="Prostokąt 4"/>
          <p:cNvSpPr/>
          <p:nvPr/>
        </p:nvSpPr>
        <p:spPr>
          <a:xfrm>
            <a:off x="1519669" y="5149622"/>
            <a:ext cx="89214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WIARYGODNE I WYSOKIEJ JAKOŚCI MATERIAŁY EDUKACYJNE</a:t>
            </a:r>
            <a:endParaRPr lang="pl-PL" altLang="pl-PL" sz="2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trzałka w prawo 5"/>
          <p:cNvSpPr/>
          <p:nvPr/>
        </p:nvSpPr>
        <p:spPr>
          <a:xfrm rot="5400000">
            <a:off x="5288584" y="4621004"/>
            <a:ext cx="361343" cy="264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2376190" y="5797694"/>
            <a:ext cx="27430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200" dirty="0"/>
              <a:t>o</a:t>
            </a:r>
            <a:r>
              <a:rPr lang="pl-PL" sz="2200" dirty="0" smtClean="0"/>
              <a:t>środki dydaktyczne</a:t>
            </a:r>
            <a:endParaRPr lang="en-US" sz="2200" dirty="0"/>
          </a:p>
        </p:txBody>
      </p:sp>
      <p:sp>
        <p:nvSpPr>
          <p:cNvPr id="8" name="Prostokąt 7"/>
          <p:cNvSpPr/>
          <p:nvPr/>
        </p:nvSpPr>
        <p:spPr>
          <a:xfrm>
            <a:off x="5904582" y="5797694"/>
            <a:ext cx="33377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200" dirty="0"/>
              <a:t>n</a:t>
            </a:r>
            <a:r>
              <a:rPr lang="pl-PL" sz="2200" dirty="0" smtClean="0"/>
              <a:t>iewidomi i słabowidzący</a:t>
            </a:r>
            <a:endParaRPr lang="en-US" sz="2200" dirty="0"/>
          </a:p>
        </p:txBody>
      </p:sp>
      <p:sp>
        <p:nvSpPr>
          <p:cNvPr id="10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trudności i wymagania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188058" y="1094995"/>
            <a:ext cx="90530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JAK PRZEZWYCIĘŻYĆ TRUDNOŚCI?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864022" y="1692077"/>
            <a:ext cx="105851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organizacyjne</a:t>
            </a:r>
            <a:r>
              <a:rPr lang="pl-PL" sz="2200" dirty="0" smtClean="0"/>
              <a:t>,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ekonomiczne</a:t>
            </a:r>
            <a:r>
              <a:rPr lang="pl-PL" sz="2200" dirty="0" smtClean="0"/>
              <a:t>,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techniczne</a:t>
            </a:r>
            <a:r>
              <a:rPr lang="pl-PL" sz="2200" dirty="0" smtClean="0"/>
              <a:t> - problem nigdy wcześniej nie rozwiązywany w sposób systematyczny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c</a:t>
            </a:r>
            <a:r>
              <a:rPr lang="pl-PL" sz="2200" dirty="0" smtClean="0"/>
              <a:t>zynniki nieobecne przy opracowywaniu map tradycyjnych</a:t>
            </a:r>
            <a:endParaRPr lang="pl-PL" sz="2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nietypowa produkcja kartograficzna -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droższa</a:t>
            </a:r>
            <a:r>
              <a:rPr lang="pl-PL" sz="2200" dirty="0" smtClean="0"/>
              <a:t> i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trudniejsza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wymagana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ścisła współpraca</a:t>
            </a:r>
            <a:r>
              <a:rPr lang="pl-PL" sz="2200" dirty="0" smtClean="0"/>
              <a:t> kartografów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 osobami niewidomymi i słabowidzącymi</a:t>
            </a:r>
            <a:r>
              <a:rPr lang="pl-PL" sz="2200" dirty="0" smtClean="0"/>
              <a:t>,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specjalistami</a:t>
            </a:r>
            <a:r>
              <a:rPr lang="pl-PL" sz="2200" dirty="0" smtClean="0"/>
              <a:t> wielu środowisk i branż</a:t>
            </a:r>
            <a:endParaRPr lang="en-US" sz="2200" dirty="0"/>
          </a:p>
        </p:txBody>
      </p:sp>
      <p:sp>
        <p:nvSpPr>
          <p:cNvPr id="6" name="Prostokąt 5"/>
          <p:cNvSpPr/>
          <p:nvPr/>
        </p:nvSpPr>
        <p:spPr>
          <a:xfrm>
            <a:off x="792014" y="3924325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1983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Łuk 6"/>
          <p:cNvSpPr/>
          <p:nvPr/>
        </p:nvSpPr>
        <p:spPr>
          <a:xfrm rot="10800000">
            <a:off x="1296070" y="3945870"/>
            <a:ext cx="914400" cy="914400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2767265" y="4140349"/>
            <a:ext cx="1297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000" dirty="0" smtClean="0"/>
              <a:t>seminaria</a:t>
            </a:r>
            <a:endParaRPr lang="en-US" sz="2000" dirty="0"/>
          </a:p>
        </p:txBody>
      </p:sp>
      <p:sp>
        <p:nvSpPr>
          <p:cNvPr id="9" name="Prostokąt 8"/>
          <p:cNvSpPr/>
          <p:nvPr/>
        </p:nvSpPr>
        <p:spPr>
          <a:xfrm>
            <a:off x="2232174" y="4616519"/>
            <a:ext cx="1468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000" dirty="0" smtClean="0"/>
              <a:t>konsultacje</a:t>
            </a:r>
          </a:p>
        </p:txBody>
      </p:sp>
      <p:sp>
        <p:nvSpPr>
          <p:cNvPr id="10" name="Prostokąt 9"/>
          <p:cNvSpPr/>
          <p:nvPr/>
        </p:nvSpPr>
        <p:spPr>
          <a:xfrm>
            <a:off x="3684050" y="4444521"/>
            <a:ext cx="12827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000" dirty="0" smtClean="0"/>
              <a:t>spotkania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229953" y="4948577"/>
            <a:ext cx="1483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000" dirty="0" smtClean="0"/>
              <a:t>współpraca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24172" y="5380625"/>
            <a:ext cx="1183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000" dirty="0" smtClean="0"/>
              <a:t>dyskusje</a:t>
            </a:r>
          </a:p>
        </p:txBody>
      </p:sp>
      <p:sp>
        <p:nvSpPr>
          <p:cNvPr id="13" name="Łuk 12"/>
          <p:cNvSpPr/>
          <p:nvPr/>
        </p:nvSpPr>
        <p:spPr>
          <a:xfrm rot="5400000" flipH="1">
            <a:off x="9072934" y="4860429"/>
            <a:ext cx="914400" cy="914400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>
            <a:off x="5256510" y="4860429"/>
            <a:ext cx="936104" cy="0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rostokąt 14"/>
          <p:cNvSpPr/>
          <p:nvPr/>
        </p:nvSpPr>
        <p:spPr>
          <a:xfrm>
            <a:off x="6336630" y="4428381"/>
            <a:ext cx="26220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000" dirty="0" smtClean="0"/>
              <a:t>wytyczne techniczne</a:t>
            </a:r>
          </a:p>
          <a:p>
            <a:pPr algn="ctr"/>
            <a:r>
              <a:rPr lang="pl-PL" altLang="pl-PL" sz="2000" dirty="0"/>
              <a:t>w</a:t>
            </a:r>
            <a:r>
              <a:rPr lang="pl-PL" altLang="pl-PL" sz="2000" dirty="0" smtClean="0"/>
              <a:t>zorce map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7185939" y="5508501"/>
            <a:ext cx="4335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zestaw </a:t>
            </a:r>
            <a:r>
              <a:rPr lang="pl-PL" alt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pl-PL" altLang="pl-PL" sz="2400" dirty="0" smtClean="0"/>
              <a:t>do opracowania</a:t>
            </a:r>
          </a:p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alt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pierwszej kolejności</a:t>
            </a:r>
          </a:p>
        </p:txBody>
      </p:sp>
      <p:sp>
        <p:nvSpPr>
          <p:cNvPr id="17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81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współpraca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57" y="1620068"/>
            <a:ext cx="1418657" cy="141865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58" y="4593777"/>
            <a:ext cx="2029652" cy="120275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22" y="1731293"/>
            <a:ext cx="1905000" cy="1905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172" y="1586259"/>
            <a:ext cx="1401962" cy="140196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417" y="1404045"/>
            <a:ext cx="2143125" cy="2143125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2358310" y="4618271"/>
            <a:ext cx="9666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Ze­spół Konsultacyjny </a:t>
            </a:r>
            <a:r>
              <a:rPr lang="pl-PL" dirty="0"/>
              <a:t>do spraw Opracowywania Map dla Niewidomych i </a:t>
            </a:r>
            <a:r>
              <a:rPr lang="pl-PL" dirty="0" smtClean="0"/>
              <a:t>Słabowidzących</a:t>
            </a:r>
          </a:p>
          <a:p>
            <a:pPr algn="ctr"/>
            <a:r>
              <a:rPr lang="pl-PL" dirty="0" smtClean="0"/>
              <a:t>Komisja Kartograficzna </a:t>
            </a:r>
            <a:r>
              <a:rPr lang="pl-PL" dirty="0"/>
              <a:t>Polskiego Towarzystwa </a:t>
            </a:r>
            <a:r>
              <a:rPr lang="pl-PL" dirty="0" smtClean="0"/>
              <a:t>Geograficznego</a:t>
            </a:r>
          </a:p>
          <a:p>
            <a:pPr algn="ctr"/>
            <a:r>
              <a:rPr lang="pl-PL" dirty="0" smtClean="0"/>
              <a:t>Dział Tyflologiczny </a:t>
            </a:r>
            <a:r>
              <a:rPr lang="pl-PL" dirty="0"/>
              <a:t>Polskiego Związku </a:t>
            </a:r>
            <a:r>
              <a:rPr lang="pl-PL" dirty="0" smtClean="0"/>
              <a:t>Niewidomych</a:t>
            </a:r>
          </a:p>
          <a:p>
            <a:pPr algn="ctr"/>
            <a:r>
              <a:rPr lang="pl-PL" dirty="0" smtClean="0"/>
              <a:t>Ośrodek Badawczo-Rozwojowy Pomocy Naukowych i Sprzętu Szkolnego</a:t>
            </a:r>
          </a:p>
          <a:p>
            <a:pPr algn="ctr"/>
            <a:r>
              <a:rPr lang="pl-PL" dirty="0" smtClean="0"/>
              <a:t>Ministerstwa Oświaty i Wychowania</a:t>
            </a:r>
            <a:endParaRPr lang="pl-PL" dirty="0"/>
          </a:p>
          <a:p>
            <a:pPr algn="ctr"/>
            <a:r>
              <a:rPr lang="pl-PL" dirty="0" smtClean="0"/>
              <a:t>Zarząd Geografii Wojskowej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5040486" y="1282676"/>
            <a:ext cx="4362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Państwowe Przedsiębiorstwo Wydawnictw </a:t>
            </a:r>
            <a:r>
              <a:rPr lang="pl-PL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Kartograficznych</a:t>
            </a:r>
            <a:endParaRPr lang="pl-PL" sz="2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43942" y="1045166"/>
            <a:ext cx="40783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Polski Związek Niewidomych</a:t>
            </a:r>
            <a:endParaRPr lang="pl-PL" sz="2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7920806" y="3010868"/>
            <a:ext cx="4185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Wojskowy </a:t>
            </a:r>
            <a:r>
              <a:rPr lang="pl-PL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Ośrodek</a:t>
            </a:r>
          </a:p>
          <a:p>
            <a:pPr algn="ctr"/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opograficzno-Kartograficzny</a:t>
            </a:r>
            <a:endParaRPr lang="pl-PL" sz="2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1584102" y="3429561"/>
            <a:ext cx="58849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Ośrodek Szkolno-Wychowawczy </a:t>
            </a:r>
          </a:p>
          <a:p>
            <a:pPr algn="ctr"/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dla Dzieci Niewidomych i Słabowidzących </a:t>
            </a:r>
          </a:p>
          <a:p>
            <a:pPr algn="ctr"/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 Owińskach</a:t>
            </a:r>
          </a:p>
        </p:txBody>
      </p:sp>
      <p:sp>
        <p:nvSpPr>
          <p:cNvPr id="14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41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wnioski, decyzje, ustalenia, wyniki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Cięciwa 26"/>
          <p:cNvSpPr>
            <a:spLocks noChangeAspect="1"/>
          </p:cNvSpPr>
          <p:nvPr/>
        </p:nvSpPr>
        <p:spPr>
          <a:xfrm rot="-10740000">
            <a:off x="8229046" y="1578842"/>
            <a:ext cx="2217734" cy="2335039"/>
          </a:xfrm>
          <a:custGeom>
            <a:avLst/>
            <a:gdLst>
              <a:gd name="connsiteX0" fmla="*/ 2217572 w 2651061"/>
              <a:gd name="connsiteY0" fmla="*/ 2098042 h 2412000"/>
              <a:gd name="connsiteX1" fmla="*/ 709114 w 2651061"/>
              <a:gd name="connsiteY1" fmla="*/ 2273664 h 2412000"/>
              <a:gd name="connsiteX2" fmla="*/ 53995 w 2651061"/>
              <a:gd name="connsiteY2" fmla="*/ 865294 h 2412000"/>
              <a:gd name="connsiteX3" fmla="*/ 1325530 w 2651061"/>
              <a:gd name="connsiteY3" fmla="*/ 1 h 2412000"/>
              <a:gd name="connsiteX4" fmla="*/ 2217572 w 2651061"/>
              <a:gd name="connsiteY4" fmla="*/ 2098042 h 2412000"/>
              <a:gd name="connsiteX0" fmla="*/ 2217734 w 2217734"/>
              <a:gd name="connsiteY0" fmla="*/ 2021061 h 2335039"/>
              <a:gd name="connsiteX1" fmla="*/ 709276 w 2217734"/>
              <a:gd name="connsiteY1" fmla="*/ 2196683 h 2335039"/>
              <a:gd name="connsiteX2" fmla="*/ 54157 w 2217734"/>
              <a:gd name="connsiteY2" fmla="*/ 788313 h 2335039"/>
              <a:gd name="connsiteX3" fmla="*/ 1417132 w 2217734"/>
              <a:gd name="connsiteY3" fmla="*/ 14460 h 2335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7734" h="2335039">
                <a:moveTo>
                  <a:pt x="2217734" y="2021061"/>
                </a:moveTo>
                <a:cubicBezTo>
                  <a:pt x="1805495" y="2362304"/>
                  <a:pt x="1202675" y="2432487"/>
                  <a:pt x="709276" y="2196683"/>
                </a:cubicBezTo>
                <a:cubicBezTo>
                  <a:pt x="149840" y="1929318"/>
                  <a:pt x="-124367" y="1339830"/>
                  <a:pt x="54157" y="788313"/>
                </a:cubicBezTo>
                <a:cubicBezTo>
                  <a:pt x="220228" y="275268"/>
                  <a:pt x="737851" y="-76980"/>
                  <a:pt x="1417132" y="14460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47999" y="1690330"/>
            <a:ext cx="5040559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rozpoczęcie produkcji map tyflologicznych</a:t>
            </a:r>
          </a:p>
          <a:p>
            <a:pPr marL="342900" lvl="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prace badawczo-rozwojowe</a:t>
            </a:r>
          </a:p>
          <a:p>
            <a:pPr marL="342900" lvl="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prace redakcyjne</a:t>
            </a:r>
          </a:p>
          <a:p>
            <a:pPr marL="342900" lvl="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000" dirty="0"/>
              <a:t>k</a:t>
            </a:r>
            <a:r>
              <a:rPr lang="pl-PL" sz="2000" dirty="0" smtClean="0"/>
              <a:t>onsultacje tyflologiczne</a:t>
            </a:r>
          </a:p>
          <a:p>
            <a:pPr marL="342900" lvl="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dobór tematów, opracowanie założeń i przygotowanie wydruków próbnych map</a:t>
            </a:r>
          </a:p>
          <a:p>
            <a:pPr marL="342900" lvl="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przygotowanie modelu plastycznego oraz próbny wydruk i tłoczenie map</a:t>
            </a:r>
            <a:endParaRPr lang="en-US" altLang="pl-PL" sz="2000" dirty="0">
              <a:solidFill>
                <a:srgbClr val="002060"/>
              </a:solidFill>
            </a:endParaRPr>
          </a:p>
        </p:txBody>
      </p:sp>
      <p:sp>
        <p:nvSpPr>
          <p:cNvPr id="6" name="Strzałka w prawo 5"/>
          <p:cNvSpPr/>
          <p:nvPr/>
        </p:nvSpPr>
        <p:spPr>
          <a:xfrm rot="5400000">
            <a:off x="7105748" y="4415446"/>
            <a:ext cx="645905" cy="264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7" name="Łącznik prosty ze strzałką 6"/>
          <p:cNvCxnSpPr/>
          <p:nvPr/>
        </p:nvCxnSpPr>
        <p:spPr>
          <a:xfrm flipH="1">
            <a:off x="3672334" y="827981"/>
            <a:ext cx="864096" cy="862350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rot="5400000">
            <a:off x="7308738" y="1304764"/>
            <a:ext cx="936104" cy="0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5616550" y="2291948"/>
            <a:ext cx="3446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„Zasady tworzenia map dla niewidomych i słabowidzących”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9566751" y="3348261"/>
            <a:ext cx="1306383" cy="92333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cartography</a:t>
            </a:r>
          </a:p>
          <a:p>
            <a:pPr algn="ctr"/>
            <a:r>
              <a:rPr lang="pl-PL" dirty="0" smtClean="0"/>
              <a:t>&amp; </a:t>
            </a:r>
          </a:p>
          <a:p>
            <a:pPr algn="ctr"/>
            <a:r>
              <a:rPr lang="pl-PL" dirty="0" err="1" smtClean="0"/>
              <a:t>typhlology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8399937" y="1116013"/>
            <a:ext cx="1249061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w</a:t>
            </a:r>
            <a:r>
              <a:rPr lang="pl-PL" dirty="0" smtClean="0"/>
              <a:t>ypukłość</a:t>
            </a:r>
          </a:p>
          <a:p>
            <a:pPr algn="ctr"/>
            <a:r>
              <a:rPr lang="pl-PL" dirty="0" smtClean="0"/>
              <a:t>kontrast</a:t>
            </a:r>
          </a:p>
          <a:p>
            <a:pPr algn="ctr"/>
            <a:r>
              <a:rPr lang="pl-PL" dirty="0" smtClean="0"/>
              <a:t>Braille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7780466" y="3710042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format</a:t>
            </a:r>
          </a:p>
          <a:p>
            <a:pPr algn="ctr"/>
            <a:r>
              <a:rPr lang="pl-PL" dirty="0" smtClean="0"/>
              <a:t>technologia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9613502" y="1920875"/>
            <a:ext cx="16916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</a:t>
            </a:r>
            <a:r>
              <a:rPr lang="pl-PL" dirty="0" smtClean="0"/>
              <a:t>iewidomi</a:t>
            </a:r>
          </a:p>
          <a:p>
            <a:pPr algn="ctr"/>
            <a:r>
              <a:rPr lang="pl-PL" dirty="0"/>
              <a:t>s</a:t>
            </a:r>
            <a:r>
              <a:rPr lang="pl-PL" dirty="0" smtClean="0"/>
              <a:t>łabowidzący</a:t>
            </a:r>
          </a:p>
          <a:p>
            <a:pPr algn="ctr"/>
            <a:r>
              <a:rPr lang="pl-PL" dirty="0" smtClean="0"/>
              <a:t>widzący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5066626" y="5043482"/>
            <a:ext cx="59089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Clr>
                <a:srgbClr val="144683"/>
              </a:buClr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opracowanie kartograficzne i techniczne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5323040" y="5451621"/>
            <a:ext cx="32848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Clr>
                <a:srgbClr val="144683"/>
              </a:buClr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opracowanie modelu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5611072" y="5869702"/>
            <a:ext cx="65582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144683"/>
              </a:buClr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próbne odbitki do konsultacji tyflologicznych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9491712" y="3420269"/>
            <a:ext cx="16916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kartograficzne</a:t>
            </a:r>
          </a:p>
          <a:p>
            <a:pPr algn="ctr"/>
            <a:r>
              <a:rPr lang="pl-PL" dirty="0"/>
              <a:t>t</a:t>
            </a:r>
            <a:r>
              <a:rPr lang="pl-PL" dirty="0" smtClean="0"/>
              <a:t>yflologiczne</a:t>
            </a:r>
          </a:p>
          <a:p>
            <a:pPr algn="ctr"/>
            <a:endParaRPr lang="pl-PL" dirty="0" smtClean="0"/>
          </a:p>
        </p:txBody>
      </p:sp>
      <p:sp>
        <p:nvSpPr>
          <p:cNvPr id="1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1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2001 – technologia cyfrowa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656111" y="105273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Wojskowy Ośrodek Topograficzno-Kartograficzny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19136" y="1836093"/>
            <a:ext cx="55446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automatyczne</a:t>
            </a:r>
            <a:r>
              <a:rPr lang="pl-PL" sz="2200" dirty="0" smtClean="0"/>
              <a:t> generowanie </a:t>
            </a:r>
          </a:p>
          <a:p>
            <a:pPr algn="ctr"/>
            <a:r>
              <a:rPr lang="pl-PL" sz="2200" dirty="0" smtClean="0"/>
              <a:t>modelu </a:t>
            </a:r>
            <a:r>
              <a:rPr lang="pl-PL" sz="2200" dirty="0"/>
              <a:t>do </a:t>
            </a:r>
            <a:r>
              <a:rPr lang="pl-PL" sz="2200" dirty="0" smtClean="0"/>
              <a:t>tłoczenia</a:t>
            </a:r>
          </a:p>
          <a:p>
            <a:pPr algn="ctr"/>
            <a:r>
              <a:rPr lang="pl-PL" sz="2200" dirty="0" smtClean="0"/>
              <a:t>w </a:t>
            </a:r>
            <a:r>
              <a:rPr lang="pl-PL" sz="2200" dirty="0"/>
              <a:t>oparciu o </a:t>
            </a:r>
            <a:r>
              <a:rPr 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wektorowe</a:t>
            </a:r>
            <a:r>
              <a:rPr lang="pl-PL" sz="2200" dirty="0"/>
              <a:t> pliki rysunku map</a:t>
            </a:r>
          </a:p>
        </p:txBody>
      </p:sp>
      <p:sp>
        <p:nvSpPr>
          <p:cNvPr id="6" name="Strzałka w prawo 5"/>
          <p:cNvSpPr/>
          <p:nvPr/>
        </p:nvSpPr>
        <p:spPr>
          <a:xfrm rot="5400000">
            <a:off x="5810773" y="1595365"/>
            <a:ext cx="361343" cy="264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7" name="Łącznik prosty ze strzałką 6"/>
          <p:cNvCxnSpPr/>
          <p:nvPr/>
        </p:nvCxnSpPr>
        <p:spPr>
          <a:xfrm rot="5400000">
            <a:off x="5820766" y="3078213"/>
            <a:ext cx="324000" cy="0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4523080" y="3204245"/>
            <a:ext cx="291939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technologia cyfrowa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833" y="3909224"/>
            <a:ext cx="2789157" cy="179715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351" y="4446059"/>
            <a:ext cx="2363912" cy="1905555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18" y="3798459"/>
            <a:ext cx="2249194" cy="214209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015" y="2132724"/>
            <a:ext cx="2161223" cy="2223649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359966" y="3793083"/>
            <a:ext cx="1405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3 </a:t>
            </a:r>
          </a:p>
          <a:p>
            <a:pPr algn="ctr"/>
            <a:r>
              <a:rPr lang="pl-PL" dirty="0" smtClean="0"/>
              <a:t>mapy </a:t>
            </a:r>
          </a:p>
          <a:p>
            <a:pPr algn="ctr"/>
            <a:r>
              <a:rPr lang="pl-PL" dirty="0" smtClean="0"/>
              <a:t>historyczne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4523080" y="3909224"/>
            <a:ext cx="24616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43 </a:t>
            </a:r>
          </a:p>
          <a:p>
            <a:pPr algn="ctr"/>
            <a:r>
              <a:rPr lang="pl-PL" dirty="0" smtClean="0"/>
              <a:t>mapy</a:t>
            </a:r>
          </a:p>
          <a:p>
            <a:pPr algn="ctr"/>
            <a:r>
              <a:rPr lang="pl-PL" dirty="0"/>
              <a:t>f</a:t>
            </a:r>
            <a:r>
              <a:rPr lang="pl-PL" dirty="0" smtClean="0"/>
              <a:t>izyczne, polityczne, gospodarcze, historyczne,</a:t>
            </a:r>
          </a:p>
          <a:p>
            <a:pPr algn="ctr"/>
            <a:r>
              <a:rPr lang="pl-PL" dirty="0" smtClean="0"/>
              <a:t>kontynentów,</a:t>
            </a:r>
          </a:p>
          <a:p>
            <a:pPr algn="ctr"/>
            <a:r>
              <a:rPr lang="pl-PL" dirty="0" smtClean="0"/>
              <a:t>Polski</a:t>
            </a:r>
            <a:endParaRPr lang="pl-PL" dirty="0"/>
          </a:p>
        </p:txBody>
      </p:sp>
      <p:sp>
        <p:nvSpPr>
          <p:cNvPr id="16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33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952254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2003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4" y="108123"/>
            <a:ext cx="4111239" cy="576041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334" y="1376988"/>
            <a:ext cx="6984776" cy="492360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022" y="2844205"/>
            <a:ext cx="2339843" cy="2088232"/>
          </a:xfrm>
          <a:prstGeom prst="rect">
            <a:avLst/>
          </a:prstGeom>
        </p:spPr>
      </p:pic>
      <p:sp>
        <p:nvSpPr>
          <p:cNvPr id="7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79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2004 – 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80026" y="3137359"/>
            <a:ext cx="36284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l</a:t>
            </a:r>
            <a:r>
              <a:rPr lang="pl-PL" sz="2200" dirty="0" smtClean="0"/>
              <a:t>ekki, poręczny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format (szkolny tornister)</a:t>
            </a:r>
          </a:p>
        </p:txBody>
      </p:sp>
      <p:sp>
        <p:nvSpPr>
          <p:cNvPr id="5" name="Prostokąt 4"/>
          <p:cNvSpPr/>
          <p:nvPr/>
        </p:nvSpPr>
        <p:spPr>
          <a:xfrm>
            <a:off x="4230396" y="1170496"/>
            <a:ext cx="24842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INICJATYWA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674111" y="2762362"/>
            <a:ext cx="24842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WYMAGANIA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284402" y="5561345"/>
            <a:ext cx="24842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EFEKTY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444521" y="2513674"/>
            <a:ext cx="6423297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Ośrodek Szkolno-Wychowawczy </a:t>
            </a:r>
            <a:br>
              <a:rPr lang="pl-PL" sz="2200" dirty="0" smtClean="0"/>
            </a:br>
            <a:r>
              <a:rPr lang="pl-PL" sz="2200" dirty="0" smtClean="0"/>
              <a:t>dla Dzieci Niewidomych i Słabowidzących </a:t>
            </a:r>
            <a:br>
              <a:rPr lang="pl-PL" sz="2200" dirty="0" smtClean="0"/>
            </a:br>
            <a:r>
              <a:rPr lang="pl-PL" sz="2200" dirty="0" smtClean="0"/>
              <a:t>w Owińskach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p</a:t>
            </a:r>
            <a:r>
              <a:rPr lang="pl-PL" sz="2200" dirty="0" smtClean="0"/>
              <a:t>apier kapsułkowy (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puchnący</a:t>
            </a:r>
            <a:r>
              <a:rPr lang="pl-PL" sz="2200" dirty="0" smtClean="0"/>
              <a:t>)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n</a:t>
            </a:r>
            <a:r>
              <a:rPr lang="pl-PL" sz="2200" dirty="0" smtClean="0"/>
              <a:t>owy sposób redakcji </a:t>
            </a:r>
            <a:br>
              <a:rPr lang="pl-PL" sz="2200" dirty="0" smtClean="0"/>
            </a:b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system oznaczeń tyflokartograficznych</a:t>
            </a:r>
          </a:p>
        </p:txBody>
      </p:sp>
      <p:sp>
        <p:nvSpPr>
          <p:cNvPr id="9" name="Prostokąt 8"/>
          <p:cNvSpPr/>
          <p:nvPr/>
        </p:nvSpPr>
        <p:spPr>
          <a:xfrm>
            <a:off x="7308738" y="2138677"/>
            <a:ext cx="24842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TECHNOLOGIA</a:t>
            </a:r>
            <a:endParaRPr lang="pl-PL" sz="2400" dirty="0">
              <a:solidFill>
                <a:prstClr val="black"/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4916348" y="2991285"/>
            <a:ext cx="579477" cy="579477"/>
          </a:xfrm>
          <a:prstGeom prst="rect">
            <a:avLst/>
          </a:prstGeom>
        </p:spPr>
      </p:pic>
      <p:sp>
        <p:nvSpPr>
          <p:cNvPr id="11" name="Łuk 10"/>
          <p:cNvSpPr/>
          <p:nvPr/>
        </p:nvSpPr>
        <p:spPr>
          <a:xfrm rot="16200000">
            <a:off x="2828092" y="1766414"/>
            <a:ext cx="1584175" cy="1400453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Łuk 11"/>
          <p:cNvSpPr/>
          <p:nvPr/>
        </p:nvSpPr>
        <p:spPr>
          <a:xfrm rot="10800000" flipH="1">
            <a:off x="6912694" y="4122824"/>
            <a:ext cx="1562472" cy="1634480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80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 - technologia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87938" y="1771630"/>
            <a:ext cx="5932668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e</a:t>
            </a:r>
            <a:r>
              <a:rPr lang="pl-PL" sz="2200" dirty="0" smtClean="0"/>
              <a:t>lementy wypukłe i płaski rysunek barwny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d</a:t>
            </a:r>
            <a:r>
              <a:rPr lang="pl-PL" sz="2200" dirty="0" smtClean="0"/>
              <a:t>la niewidomych i słabowidzących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podobny do opracowań dla widzących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l</a:t>
            </a:r>
            <a:r>
              <a:rPr lang="pl-PL" sz="2200" dirty="0" smtClean="0"/>
              <a:t>ekki, poręczny, łatwy w użyciu i transporcie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k</a:t>
            </a:r>
            <a:r>
              <a:rPr lang="pl-PL" sz="2200" dirty="0" smtClean="0"/>
              <a:t>rótki czas opracowania mapy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łatwość nanoszenia zmian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tańszy, bardziej dostępny, </a:t>
            </a:r>
            <a:br>
              <a:rPr lang="pl-PL" sz="2200" dirty="0" smtClean="0"/>
            </a:br>
            <a:r>
              <a:rPr lang="pl-PL" sz="2200" dirty="0" smtClean="0"/>
              <a:t>łatwiejszy w obsłudze sprzęt</a:t>
            </a:r>
          </a:p>
        </p:txBody>
      </p:sp>
      <p:sp>
        <p:nvSpPr>
          <p:cNvPr id="5" name="Prostokąt 4"/>
          <p:cNvSpPr/>
          <p:nvPr/>
        </p:nvSpPr>
        <p:spPr>
          <a:xfrm>
            <a:off x="2006718" y="1188955"/>
            <a:ext cx="24842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ZALETY</a:t>
            </a:r>
            <a:endParaRPr lang="pl-PL" sz="2400" dirty="0">
              <a:solidFill>
                <a:prstClr val="black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68058" y="5653678"/>
            <a:ext cx="36284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m</a:t>
            </a:r>
            <a:r>
              <a:rPr lang="pl-PL" sz="2200" dirty="0" smtClean="0"/>
              <a:t>niejsza trwałość</a:t>
            </a:r>
          </a:p>
        </p:txBody>
      </p:sp>
      <p:sp>
        <p:nvSpPr>
          <p:cNvPr id="7" name="Prostokąt 6"/>
          <p:cNvSpPr/>
          <p:nvPr/>
        </p:nvSpPr>
        <p:spPr>
          <a:xfrm>
            <a:off x="1962143" y="5134665"/>
            <a:ext cx="24842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WADY</a:t>
            </a:r>
            <a:endParaRPr lang="pl-PL" sz="2400" dirty="0">
              <a:solidFill>
                <a:prstClr val="black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16" y="1404979"/>
            <a:ext cx="3168740" cy="237416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600" y="2581960"/>
            <a:ext cx="2344063" cy="2577820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884682" y="3863350"/>
            <a:ext cx="22602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1200" i="1" dirty="0" smtClean="0"/>
              <a:t>Źródło: „Tyfloświat 03.2009”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9620986" y="5231502"/>
            <a:ext cx="22602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1200" i="1" dirty="0" smtClean="0"/>
              <a:t>Fot. Marek Jakubowski</a:t>
            </a:r>
          </a:p>
        </p:txBody>
      </p:sp>
      <p:sp>
        <p:nvSpPr>
          <p:cNvPr id="1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61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Picture 2" descr="C:\Users\jkacprzak\Desktop\atlas geograficzny Polski_okładk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0" b="14455"/>
          <a:stretch>
            <a:fillRect/>
          </a:stretch>
        </p:blipFill>
        <p:spPr bwMode="auto">
          <a:xfrm>
            <a:off x="215950" y="1198209"/>
            <a:ext cx="4464496" cy="32301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679" y="1170994"/>
            <a:ext cx="7069583" cy="4998594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724834" y="4932437"/>
            <a:ext cx="3451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 plansz mapowych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56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101531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Ogólna charakterystyka środowiska przyrodniczego Polski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(7 plansz)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99" y="3060589"/>
            <a:ext cx="4582379" cy="324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22" y="2268141"/>
            <a:ext cx="4582395" cy="324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6" y="1512429"/>
            <a:ext cx="4582381" cy="3240000"/>
          </a:xfrm>
          <a:prstGeom prst="rect">
            <a:avLst/>
          </a:prstGeom>
        </p:spPr>
      </p:pic>
      <p:sp>
        <p:nvSpPr>
          <p:cNvPr id="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066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6984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Zagadnienia społeczno-gospodarcze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(13 plansz)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734" y="1548341"/>
            <a:ext cx="3564072" cy="252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190" y="1188301"/>
            <a:ext cx="3564072" cy="252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70" y="1764365"/>
            <a:ext cx="3564072" cy="252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82" y="3852597"/>
            <a:ext cx="3564072" cy="252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82" y="3492277"/>
            <a:ext cx="3564072" cy="2520000"/>
          </a:xfrm>
          <a:prstGeom prst="rect">
            <a:avLst/>
          </a:prstGeom>
        </p:spPr>
      </p:pic>
      <p:sp>
        <p:nvSpPr>
          <p:cNvPr id="10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71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4284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olska w Europie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(4 plansze)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876" y="1260389"/>
            <a:ext cx="4582378" cy="324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62" y="3204245"/>
            <a:ext cx="4073225" cy="288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8" y="1620429"/>
            <a:ext cx="4582378" cy="3240000"/>
          </a:xfrm>
          <a:prstGeom prst="rect">
            <a:avLst/>
          </a:prstGeom>
        </p:spPr>
      </p:pic>
      <p:sp>
        <p:nvSpPr>
          <p:cNvPr id="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55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11" name="Picture 3" descr="legen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33" y="1548541"/>
            <a:ext cx="8301686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i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242625"/>
              </p:ext>
            </p:extLst>
          </p:nvPr>
        </p:nvGraphicFramePr>
        <p:xfrm>
          <a:off x="576230" y="2196133"/>
          <a:ext cx="2160000" cy="862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1" name="Image" r:id="rId6" imgW="1800000" imgH="719280" progId="Photoshop.Image.13">
                  <p:embed/>
                </p:oleObj>
              </mc:Choice>
              <mc:Fallback>
                <p:oleObj name="Image" r:id="rId6" imgW="1800000" imgH="719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6230" y="2196133"/>
                        <a:ext cx="2160000" cy="862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i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409546"/>
              </p:ext>
            </p:extLst>
          </p:nvPr>
        </p:nvGraphicFramePr>
        <p:xfrm>
          <a:off x="576230" y="3127267"/>
          <a:ext cx="2160000" cy="862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2" name="Image" r:id="rId8" imgW="1800000" imgH="719280" progId="Photoshop.Image.13">
                  <p:embed/>
                </p:oleObj>
              </mc:Choice>
              <mc:Fallback>
                <p:oleObj name="Image" r:id="rId8" imgW="1800000" imgH="719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6230" y="3127267"/>
                        <a:ext cx="2160000" cy="862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i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653900"/>
              </p:ext>
            </p:extLst>
          </p:nvPr>
        </p:nvGraphicFramePr>
        <p:xfrm>
          <a:off x="572081" y="4105587"/>
          <a:ext cx="2160000" cy="603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3" name="Image" r:id="rId10" imgW="1800000" imgH="503280" progId="Photoshop.Image.13">
                  <p:embed/>
                </p:oleObj>
              </mc:Choice>
              <mc:Fallback>
                <p:oleObj name="Image" r:id="rId10" imgW="1800000" imgH="503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72081" y="4105587"/>
                        <a:ext cx="2160000" cy="603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rostokąt zaokrąglony 14"/>
          <p:cNvSpPr/>
          <p:nvPr/>
        </p:nvSpPr>
        <p:spPr>
          <a:xfrm>
            <a:off x="2034000" y="2350800"/>
            <a:ext cx="630000" cy="270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5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2005 – Plan Warszawy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595" y="2124125"/>
            <a:ext cx="4582379" cy="324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090" y="1044005"/>
            <a:ext cx="3054484" cy="432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858" y="1980109"/>
            <a:ext cx="2545404" cy="3600000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7010835" y="5508141"/>
            <a:ext cx="1653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komunikacja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272734" y="1188021"/>
            <a:ext cx="3203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plansz mapowych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736230" y="5364485"/>
            <a:ext cx="294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l-PL" alt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odział administracyjny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9907375" y="5652517"/>
            <a:ext cx="1653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az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0" y="1908101"/>
            <a:ext cx="2166542" cy="30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399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Plan Warszawy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57" y="3780589"/>
            <a:ext cx="3564073" cy="2520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9286372" y="5508501"/>
            <a:ext cx="1653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898" y="1044005"/>
            <a:ext cx="3717348" cy="5256000"/>
          </a:xfrm>
          <a:prstGeom prst="rect">
            <a:avLst/>
          </a:prstGeom>
        </p:spPr>
      </p:pic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127013"/>
              </p:ext>
            </p:extLst>
          </p:nvPr>
        </p:nvGraphicFramePr>
        <p:xfrm>
          <a:off x="1466828" y="1188021"/>
          <a:ext cx="2853578" cy="21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Image" r:id="rId7" imgW="5029200" imgH="3806640" progId="Photoshop.Image.13">
                  <p:embed/>
                </p:oleObj>
              </mc:Choice>
              <mc:Fallback>
                <p:oleObj name="Image" r:id="rId7" imgW="5029200" imgH="38066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66828" y="1188021"/>
                        <a:ext cx="2853578" cy="21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Obraz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6" y="3060229"/>
            <a:ext cx="3564073" cy="2520000"/>
          </a:xfrm>
          <a:prstGeom prst="rect">
            <a:avLst/>
          </a:prstGeom>
        </p:spPr>
      </p:pic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679849"/>
              </p:ext>
            </p:extLst>
          </p:nvPr>
        </p:nvGraphicFramePr>
        <p:xfrm>
          <a:off x="4435778" y="1476053"/>
          <a:ext cx="2149632" cy="21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Image" r:id="rId10" imgW="3949920" imgH="3968280" progId="Photoshop.Image.13">
                  <p:embed/>
                </p:oleObj>
              </mc:Choice>
              <mc:Fallback>
                <p:oleObj name="Image" r:id="rId10" imgW="3949920" imgH="3968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35778" y="1476053"/>
                        <a:ext cx="2149632" cy="21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rostokąt zaokrąglony 9"/>
          <p:cNvSpPr/>
          <p:nvPr/>
        </p:nvSpPr>
        <p:spPr>
          <a:xfrm>
            <a:off x="11556000" y="1062000"/>
            <a:ext cx="342000" cy="270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zaokrąglony 10"/>
          <p:cNvSpPr>
            <a:spLocks noChangeAspect="1"/>
          </p:cNvSpPr>
          <p:nvPr/>
        </p:nvSpPr>
        <p:spPr>
          <a:xfrm>
            <a:off x="7902000" y="3768855"/>
            <a:ext cx="196927" cy="1554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zaokrąglony 11"/>
          <p:cNvSpPr/>
          <p:nvPr/>
        </p:nvSpPr>
        <p:spPr>
          <a:xfrm>
            <a:off x="2754270" y="2646213"/>
            <a:ext cx="342000" cy="270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0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2006 – Atlas Geograficzny Europy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598686" y="1404045"/>
            <a:ext cx="3451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 plansz mapowych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683" y="2124125"/>
            <a:ext cx="5113563" cy="3591669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44386" y="2124125"/>
            <a:ext cx="6423297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papier eksplozyjny (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puchnący</a:t>
            </a:r>
            <a:r>
              <a:rPr lang="pl-PL" sz="2200" dirty="0" smtClean="0"/>
              <a:t>)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format 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A3 </a:t>
            </a:r>
            <a:r>
              <a:rPr lang="pl-PL" sz="2200" dirty="0" smtClean="0"/>
              <a:t>(297 x 420 mm)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pl-PL" sz="2200" dirty="0" smtClean="0"/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c</a:t>
            </a:r>
            <a:r>
              <a:rPr lang="pl-PL" sz="2200" dirty="0" smtClean="0"/>
              <a:t>zęść 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kartograficzna</a:t>
            </a:r>
            <a:r>
              <a:rPr lang="pl-PL" sz="2200" dirty="0" smtClean="0"/>
              <a:t> - 2 tomy mapowe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/>
              <a:t>tom I – 19 arkuszy z mapami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/>
              <a:t>tom II – 25 arkuszy z mapami i 2 z legendą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c</a:t>
            </a:r>
            <a:r>
              <a:rPr lang="pl-PL" sz="2200" dirty="0" smtClean="0"/>
              <a:t>zęść 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tekstowa</a:t>
            </a:r>
            <a:r>
              <a:rPr lang="pl-PL" sz="2200" dirty="0" smtClean="0"/>
              <a:t> - 4 załączniki –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objaśnienia</a:t>
            </a: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u</a:t>
            </a:r>
            <a:r>
              <a:rPr lang="pl-PL" sz="2200" dirty="0" smtClean="0"/>
              <a:t>czniowie szkół ponadpodstawowych i osoby dorosłe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94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Europy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4752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Dział I</a:t>
            </a:r>
            <a:r>
              <a:rPr lang="pl-PL" alt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 na kuli ziemskiej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50" y="1908101"/>
            <a:ext cx="5346107" cy="378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518" y="1188381"/>
            <a:ext cx="4582377" cy="324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870" y="3636293"/>
            <a:ext cx="3552928" cy="2520000"/>
          </a:xfrm>
          <a:prstGeom prst="rect">
            <a:avLst/>
          </a:prstGeom>
        </p:spPr>
      </p:pic>
      <p:sp>
        <p:nvSpPr>
          <p:cNvPr id="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522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Europy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334" y="2745095"/>
            <a:ext cx="3564073" cy="2520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71935" y="1044005"/>
            <a:ext cx="61206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Dział II</a:t>
            </a:r>
            <a:r>
              <a:rPr lang="pl-PL" alt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 w ujęciach tematycznych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6" y="1764085"/>
            <a:ext cx="3564072" cy="252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174" y="1188301"/>
            <a:ext cx="3564072" cy="252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37" y="3723594"/>
            <a:ext cx="3564073" cy="2520000"/>
          </a:xfrm>
          <a:prstGeom prst="rect">
            <a:avLst/>
          </a:prstGeom>
        </p:spPr>
      </p:pic>
      <p:sp>
        <p:nvSpPr>
          <p:cNvPr id="9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11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Europy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3852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Dział III</a:t>
            </a:r>
            <a:r>
              <a:rPr lang="pl-PL" alt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 - regiony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6" y="1764085"/>
            <a:ext cx="2799943" cy="396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270" y="2268141"/>
            <a:ext cx="2799943" cy="396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878" y="1224525"/>
            <a:ext cx="3181753" cy="450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574" y="1116373"/>
            <a:ext cx="2290864" cy="3240000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9432974" y="5828471"/>
            <a:ext cx="1653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457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Europy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698" y="2029594"/>
            <a:ext cx="4000500" cy="3190875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44116" y="2628181"/>
            <a:ext cx="658460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IMTA, Salzburg 2007</a:t>
            </a:r>
          </a:p>
          <a:p>
            <a:pPr algn="ctr"/>
            <a:endParaRPr lang="pl-PL" altLang="pl-PL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Srebrna Nagroda</a:t>
            </a:r>
          </a:p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NAJLEPSZY PRODUKT KARTOGRAFICZNY</a:t>
            </a: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2006 roku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70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2012 – 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 descr="\\share-serv\D_GI\2.Wydział_TOPO\mapy tyflologiczne\PLIKI CYFROWE ATLAS ŚWIATA_2012_sitodruk wypukły\ATLAS GEOGRAFICZNY ŚWIATA DLA NIEWIDOMYCH I SŁABOWIDZĄCYCH\Atlas geograficzny świata_pliki JPEG\atlas świata zdjęcie okładk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985" y="1116373"/>
            <a:ext cx="3062285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80" y="3924325"/>
            <a:ext cx="2875738" cy="2160000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368078" y="1412934"/>
            <a:ext cx="7488832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zapewnienie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czytelności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endParaRPr lang="pl-PL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z</a:t>
            </a:r>
            <a:r>
              <a:rPr lang="pl-PL" sz="2200" dirty="0" smtClean="0"/>
              <a:t>asada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samo dla widzących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niewidzących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(symbole, skróty nazw, klucze znaków 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takie same w piśmie Braille’a i w druku barwnym)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endParaRPr lang="pl-PL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format A3 </a:t>
            </a: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(420 x 297 mm)</a:t>
            </a:r>
          </a:p>
        </p:txBody>
      </p:sp>
      <p:sp>
        <p:nvSpPr>
          <p:cNvPr id="7" name="Prostokąt 6"/>
          <p:cNvSpPr/>
          <p:nvPr/>
        </p:nvSpPr>
        <p:spPr>
          <a:xfrm>
            <a:off x="643416" y="4474255"/>
            <a:ext cx="64853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Ze­spół Konsultacyjny </a:t>
            </a:r>
            <a:r>
              <a:rPr lang="pl-PL" dirty="0"/>
              <a:t>do spraw </a:t>
            </a:r>
            <a:r>
              <a:rPr lang="pl-PL" dirty="0" smtClean="0"/>
              <a:t>opracowania </a:t>
            </a:r>
            <a:br>
              <a:rPr lang="pl-PL" dirty="0" smtClean="0"/>
            </a:br>
            <a:r>
              <a:rPr lang="pl-PL" dirty="0" smtClean="0"/>
              <a:t>Atlasu świata dla niewidomych </a:t>
            </a:r>
            <a:r>
              <a:rPr lang="pl-PL" dirty="0"/>
              <a:t>i </a:t>
            </a:r>
            <a:r>
              <a:rPr lang="pl-PL" dirty="0" smtClean="0"/>
              <a:t>słabowidzących</a:t>
            </a:r>
          </a:p>
          <a:p>
            <a:pPr algn="ctr"/>
            <a:r>
              <a:rPr lang="pl-PL" dirty="0" smtClean="0"/>
              <a:t>Polski Związek Niewidomych</a:t>
            </a:r>
          </a:p>
          <a:p>
            <a:pPr algn="ctr"/>
            <a:r>
              <a:rPr lang="pl-PL" dirty="0"/>
              <a:t>p</a:t>
            </a:r>
            <a:r>
              <a:rPr lang="pl-PL" dirty="0" smtClean="0"/>
              <a:t>edagodzy, nauczyciele geografii, orientacji przestrzennej</a:t>
            </a:r>
          </a:p>
          <a:p>
            <a:pPr algn="ctr"/>
            <a:r>
              <a:rPr lang="pl-PL" dirty="0"/>
              <a:t>k</a:t>
            </a:r>
            <a:r>
              <a:rPr lang="pl-PL" dirty="0" smtClean="0"/>
              <a:t>onsultanci, tyflografowie, kartografowie, twórcy map</a:t>
            </a:r>
          </a:p>
          <a:p>
            <a:pPr algn="ctr"/>
            <a:r>
              <a:rPr lang="pl-PL" dirty="0"/>
              <a:t>o</a:t>
            </a:r>
            <a:r>
              <a:rPr lang="pl-PL" dirty="0" smtClean="0"/>
              <a:t>soby niewidome i słabowidzące</a:t>
            </a:r>
            <a:endParaRPr lang="pl-PL" dirty="0"/>
          </a:p>
        </p:txBody>
      </p:sp>
      <p:sp>
        <p:nvSpPr>
          <p:cNvPr id="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66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316232" y="2318077"/>
            <a:ext cx="4988950" cy="326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technika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reliefowa</a:t>
            </a:r>
            <a:b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dirty="0" smtClean="0"/>
              <a:t>wydruk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kolorowych</a:t>
            </a:r>
            <a:r>
              <a:rPr lang="pl-PL" sz="2200" dirty="0" smtClean="0"/>
              <a:t> planszy</a:t>
            </a:r>
            <a:br>
              <a:rPr lang="pl-PL" sz="2200" dirty="0" smtClean="0"/>
            </a:br>
            <a:r>
              <a:rPr lang="pl-PL" sz="2200" dirty="0" smtClean="0"/>
              <a:t>nałożenie punktów i linii</a:t>
            </a:r>
            <a:br>
              <a:rPr lang="pl-PL" sz="2200" dirty="0" smtClean="0"/>
            </a:b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transparentnego lakieru</a:t>
            </a:r>
            <a:b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nałożenie pisma Braille’a</a:t>
            </a:r>
            <a:br>
              <a:rPr lang="pl-PL" sz="2200" dirty="0" smtClean="0"/>
            </a:br>
            <a:r>
              <a:rPr lang="pl-PL" sz="2200" dirty="0" smtClean="0"/>
              <a:t>na standardowe opisy</a:t>
            </a:r>
            <a:br>
              <a:rPr lang="pl-PL" sz="2200" dirty="0" smtClean="0"/>
            </a:br>
            <a:endParaRPr lang="pl-PL" sz="2200" dirty="0" smtClean="0"/>
          </a:p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o</a:t>
            </a:r>
            <a:r>
              <a:rPr lang="pl-PL" sz="2200" dirty="0" smtClean="0"/>
              <a:t>szczędność miejsca</a:t>
            </a:r>
          </a:p>
        </p:txBody>
      </p:sp>
      <p:sp>
        <p:nvSpPr>
          <p:cNvPr id="5" name="Prostokąt 4"/>
          <p:cNvSpPr/>
          <p:nvPr/>
        </p:nvSpPr>
        <p:spPr>
          <a:xfrm>
            <a:off x="6975270" y="1620069"/>
            <a:ext cx="3681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NOWA TECHNOLOGIA</a:t>
            </a:r>
            <a:endParaRPr lang="pl-PL" sz="2400" dirty="0">
              <a:solidFill>
                <a:prstClr val="black"/>
              </a:solidFill>
            </a:endParaRPr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002073"/>
              </p:ext>
            </p:extLst>
          </p:nvPr>
        </p:nvGraphicFramePr>
        <p:xfrm>
          <a:off x="4422149" y="1998514"/>
          <a:ext cx="76235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Image" r:id="rId5" imgW="990360" imgH="700920" progId="Photoshop.Image.13">
                  <p:embed/>
                </p:oleObj>
              </mc:Choice>
              <mc:Fallback>
                <p:oleObj name="Image" r:id="rId5" imgW="990360" imgH="700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2149" y="1998514"/>
                        <a:ext cx="762353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15950" y="2081734"/>
            <a:ext cx="43434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o</a:t>
            </a:r>
            <a:r>
              <a:rPr lang="pl-PL" sz="2200" dirty="0" smtClean="0"/>
              <a:t>rientacja góry i dołu arkusza</a:t>
            </a:r>
          </a:p>
        </p:txBody>
      </p:sp>
      <p:sp>
        <p:nvSpPr>
          <p:cNvPr id="8" name="Prostokąt 7"/>
          <p:cNvSpPr/>
          <p:nvPr/>
        </p:nvSpPr>
        <p:spPr>
          <a:xfrm>
            <a:off x="400899" y="1469444"/>
            <a:ext cx="47345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SPRAWDZONE ROZWIĄZANIA</a:t>
            </a:r>
            <a:endParaRPr lang="pl-PL" sz="2200" dirty="0">
              <a:solidFill>
                <a:prstClr val="black"/>
              </a:solidFill>
            </a:endParaRPr>
          </a:p>
        </p:txBody>
      </p:sp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394173"/>
              </p:ext>
            </p:extLst>
          </p:nvPr>
        </p:nvGraphicFramePr>
        <p:xfrm>
          <a:off x="3551250" y="2628181"/>
          <a:ext cx="5032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Image" r:id="rId7" imgW="502920" imgH="365760" progId="Photoshop.Image.13">
                  <p:embed/>
                </p:oleObj>
              </mc:Choice>
              <mc:Fallback>
                <p:oleObj name="Image" r:id="rId7" imgW="502920" imgH="3657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51250" y="2628181"/>
                        <a:ext cx="503238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296070" y="2557334"/>
            <a:ext cx="225518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/>
              <a:t>n</a:t>
            </a:r>
            <a:r>
              <a:rPr lang="pl-PL" sz="2200" dirty="0" smtClean="0"/>
              <a:t>umer mapy</a:t>
            </a:r>
          </a:p>
        </p:txBody>
      </p:sp>
      <p:graphicFrame>
        <p:nvGraphicFramePr>
          <p:cNvPr id="11" name="Obi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731885"/>
              </p:ext>
            </p:extLst>
          </p:nvPr>
        </p:nvGraphicFramePr>
        <p:xfrm>
          <a:off x="1576720" y="3996533"/>
          <a:ext cx="1758506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Image" r:id="rId9" imgW="11346840" imgH="11613600" progId="Photoshop.Image.13">
                  <p:embed/>
                </p:oleObj>
              </mc:Choice>
              <mc:Fallback>
                <p:oleObj name="Image" r:id="rId9" imgW="11346840" imgH="116136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76720" y="3996533"/>
                        <a:ext cx="1758506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i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411498"/>
              </p:ext>
            </p:extLst>
          </p:nvPr>
        </p:nvGraphicFramePr>
        <p:xfrm>
          <a:off x="3159215" y="3348461"/>
          <a:ext cx="1790546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Image" r:id="rId11" imgW="8512200" imgH="8557920" progId="Photoshop.Image.13">
                  <p:embed/>
                </p:oleObj>
              </mc:Choice>
              <mc:Fallback>
                <p:oleObj name="Image" r:id="rId11" imgW="8512200" imgH="8557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59215" y="3348461"/>
                        <a:ext cx="1790546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705458" y="3132237"/>
            <a:ext cx="210278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„skrzydełka”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5781155" y="3252251"/>
            <a:ext cx="579477" cy="579477"/>
          </a:xfrm>
          <a:prstGeom prst="rect">
            <a:avLst/>
          </a:prstGeom>
        </p:spPr>
      </p:pic>
      <p:sp>
        <p:nvSpPr>
          <p:cNvPr id="15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09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9946" y="1117174"/>
            <a:ext cx="1044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Tom I: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939" y="1116013"/>
            <a:ext cx="2418299" cy="1674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654" y="1027519"/>
            <a:ext cx="2409778" cy="167267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173" y="2916213"/>
            <a:ext cx="2340001" cy="162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21" y="2808381"/>
            <a:ext cx="2326322" cy="162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585" y="4752597"/>
            <a:ext cx="2339451" cy="162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726" y="4608581"/>
            <a:ext cx="2334447" cy="162000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1782124" y="2742580"/>
            <a:ext cx="26102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przyrodnicze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431974" y="3804116"/>
            <a:ext cx="56348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s</a:t>
            </a:r>
            <a:r>
              <a:rPr lang="pl-PL" dirty="0" smtClean="0"/>
              <a:t>iatka kartograficzna, kontynenty i oceany, </a:t>
            </a:r>
            <a:br>
              <a:rPr lang="pl-PL" dirty="0" smtClean="0"/>
            </a:br>
            <a:r>
              <a:rPr lang="pl-PL" dirty="0" smtClean="0"/>
              <a:t>tektonika, trzęsienia ziemi, wulkanizm, rzeźba terenu,</a:t>
            </a:r>
          </a:p>
          <a:p>
            <a:pPr algn="ctr"/>
            <a:r>
              <a:rPr lang="pl-PL" dirty="0"/>
              <a:t>r</a:t>
            </a:r>
            <a:r>
              <a:rPr lang="pl-PL" dirty="0" smtClean="0"/>
              <a:t>zeki i jeziora, prądy morskie, temperatura, opady,</a:t>
            </a:r>
          </a:p>
          <a:p>
            <a:pPr algn="ctr"/>
            <a:r>
              <a:rPr lang="pl-PL" dirty="0"/>
              <a:t>s</a:t>
            </a:r>
            <a:r>
              <a:rPr lang="pl-PL" dirty="0" smtClean="0"/>
              <a:t>trefy klimatyczne, krajobrazy</a:t>
            </a:r>
          </a:p>
        </p:txBody>
      </p:sp>
      <p:cxnSp>
        <p:nvCxnSpPr>
          <p:cNvPr id="13" name="Łącznik prosty ze strzałką 12"/>
          <p:cNvCxnSpPr/>
          <p:nvPr/>
        </p:nvCxnSpPr>
        <p:spPr>
          <a:xfrm flipV="1">
            <a:off x="4608437" y="2305248"/>
            <a:ext cx="1584177" cy="1403054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5112494" y="4847397"/>
            <a:ext cx="1728192" cy="805120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5688558" y="3900519"/>
            <a:ext cx="432048" cy="167822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2304182" y="1129996"/>
            <a:ext cx="183620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plansze</a:t>
            </a: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1:90 000 000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65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080046" y="2742580"/>
            <a:ext cx="41802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połeczno-gospodarcze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912883" y="3804116"/>
            <a:ext cx="46730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z</a:t>
            </a:r>
            <a:r>
              <a:rPr lang="pl-PL" dirty="0" smtClean="0"/>
              <a:t>espoły miejskie, gęstość zaludnienia, </a:t>
            </a:r>
          </a:p>
          <a:p>
            <a:pPr algn="ctr"/>
            <a:r>
              <a:rPr lang="pl-PL" dirty="0"/>
              <a:t>r</a:t>
            </a:r>
            <a:r>
              <a:rPr lang="pl-PL" dirty="0" smtClean="0"/>
              <a:t>asy, religia, </a:t>
            </a:r>
          </a:p>
          <a:p>
            <a:pPr algn="ctr"/>
            <a:r>
              <a:rPr lang="pl-PL" dirty="0" smtClean="0"/>
              <a:t>surowce energetyczne, metaliczne,</a:t>
            </a:r>
          </a:p>
          <a:p>
            <a:pPr algn="ctr"/>
            <a:r>
              <a:rPr lang="pl-PL" dirty="0"/>
              <a:t>r</a:t>
            </a:r>
            <a:r>
              <a:rPr lang="pl-PL" dirty="0" smtClean="0"/>
              <a:t>olnictwo, transport,</a:t>
            </a:r>
          </a:p>
          <a:p>
            <a:pPr algn="ctr"/>
            <a:r>
              <a:rPr lang="pl-PL" dirty="0" smtClean="0"/>
              <a:t>gospodarka, rozwój społeczno-gospodarczy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243" y="3492277"/>
            <a:ext cx="2622019" cy="180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128" y="4500389"/>
            <a:ext cx="2602410" cy="180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06" y="2072538"/>
            <a:ext cx="2599083" cy="180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548" y="1116013"/>
            <a:ext cx="2579618" cy="1800000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6840686" y="132274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solidFill>
                  <a:srgbClr val="002060"/>
                </a:solidFill>
              </a:rPr>
              <a:t>gospodarka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0009038" y="5724525"/>
            <a:ext cx="107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solidFill>
                  <a:srgbClr val="002060"/>
                </a:solidFill>
              </a:rPr>
              <a:t>transport</a:t>
            </a:r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179946" y="1117174"/>
            <a:ext cx="1044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Tom I:</a:t>
            </a:r>
          </a:p>
        </p:txBody>
      </p:sp>
      <p:sp>
        <p:nvSpPr>
          <p:cNvPr id="13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54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79946" y="1117174"/>
            <a:ext cx="1044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Tom II:</a:t>
            </a:r>
          </a:p>
        </p:txBody>
      </p:sp>
      <p:sp>
        <p:nvSpPr>
          <p:cNvPr id="6" name="Prostokąt 5"/>
          <p:cNvSpPr/>
          <p:nvPr/>
        </p:nvSpPr>
        <p:spPr>
          <a:xfrm>
            <a:off x="1782124" y="2742580"/>
            <a:ext cx="347451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rzegląd regionów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podział polityczny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rzeźba terenu</a:t>
            </a:r>
          </a:p>
        </p:txBody>
      </p:sp>
      <p:sp>
        <p:nvSpPr>
          <p:cNvPr id="7" name="Prostokąt 6"/>
          <p:cNvSpPr/>
          <p:nvPr/>
        </p:nvSpPr>
        <p:spPr>
          <a:xfrm>
            <a:off x="1656110" y="1129996"/>
            <a:ext cx="38164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plansz</a:t>
            </a: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1:10 000 000 – 1:40 000 000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30" y="971997"/>
            <a:ext cx="1502899" cy="216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06" y="1260269"/>
            <a:ext cx="1502899" cy="216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07" y="3132237"/>
            <a:ext cx="1498843" cy="2160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670" y="3456533"/>
            <a:ext cx="1628139" cy="234000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97" y="3636293"/>
            <a:ext cx="1021865" cy="274019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253" y="3852317"/>
            <a:ext cx="1098713" cy="2636912"/>
          </a:xfrm>
          <a:prstGeom prst="rect">
            <a:avLst/>
          </a:prstGeom>
        </p:spPr>
      </p:pic>
      <p:sp>
        <p:nvSpPr>
          <p:cNvPr id="14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57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9946" y="1117174"/>
            <a:ext cx="1044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Tom II:</a:t>
            </a:r>
          </a:p>
        </p:txBody>
      </p:sp>
      <p:sp>
        <p:nvSpPr>
          <p:cNvPr id="5" name="Prostokąt 4"/>
          <p:cNvSpPr/>
          <p:nvPr/>
        </p:nvSpPr>
        <p:spPr>
          <a:xfrm>
            <a:off x="1080046" y="2052117"/>
            <a:ext cx="1746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  <a:endParaRPr lang="pl-PL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940" y="2268501"/>
            <a:ext cx="4710914" cy="324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742" y="1188381"/>
            <a:ext cx="4670350" cy="32400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4680446" y="5791067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solidFill>
                  <a:srgbClr val="002060"/>
                </a:solidFill>
              </a:rPr>
              <a:t>warstwa kolorowa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8712894" y="4700057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solidFill>
                  <a:srgbClr val="002060"/>
                </a:solidFill>
              </a:rPr>
              <a:t>warstwa reliefowa</a:t>
            </a:r>
            <a:endParaRPr lang="pl-PL" dirty="0"/>
          </a:p>
        </p:txBody>
      </p:sp>
      <p:sp>
        <p:nvSpPr>
          <p:cNvPr id="10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68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Świata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44116" y="3960326"/>
            <a:ext cx="62965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ICA, Dresden 2013</a:t>
            </a:r>
          </a:p>
          <a:p>
            <a:pPr algn="ctr"/>
            <a:endParaRPr lang="pl-PL" altLang="pl-PL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Druga Nagroda</a:t>
            </a:r>
          </a:p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INNE OPRACOWANIA KARTOGRAFICZNE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166" y="1476053"/>
            <a:ext cx="3024336" cy="2135490"/>
          </a:xfrm>
          <a:prstGeom prst="rect">
            <a:avLst/>
          </a:prstGeom>
        </p:spPr>
      </p:pic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124231"/>
              </p:ext>
            </p:extLst>
          </p:nvPr>
        </p:nvGraphicFramePr>
        <p:xfrm>
          <a:off x="7272734" y="3492277"/>
          <a:ext cx="3541713" cy="248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Image" r:id="rId6" imgW="3541320" imgH="2480760" progId="Photoshop.Image.13">
                  <p:embed/>
                </p:oleObj>
              </mc:Choice>
              <mc:Fallback>
                <p:oleObj name="Image" r:id="rId6" imgW="3541320" imgH="24807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72734" y="3492277"/>
                        <a:ext cx="3541713" cy="2481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rostokąt 6"/>
          <p:cNvSpPr/>
          <p:nvPr/>
        </p:nvSpPr>
        <p:spPr>
          <a:xfrm>
            <a:off x="6110928" y="1354986"/>
            <a:ext cx="555429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>
                <a:latin typeface="Arial" panose="020B0604020202020204" pitchFamily="34" charset="0"/>
                <a:cs typeface="Arial" panose="020B0604020202020204" pitchFamily="34" charset="0"/>
              </a:rPr>
              <a:t>SKP,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  <a:p>
            <a:pPr algn="ctr"/>
            <a:endParaRPr lang="pl-PL" altLang="pl-PL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Pierwsza Nagroda</a:t>
            </a:r>
          </a:p>
          <a:p>
            <a:pPr algn="ctr"/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Nagroda Publiczności</a:t>
            </a:r>
          </a:p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SZKOLNE MAPY ŚCIENNE I ATLASY</a:t>
            </a:r>
          </a:p>
        </p:txBody>
      </p:sp>
      <p:sp>
        <p:nvSpPr>
          <p:cNvPr id="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64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2018 – 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Picture 4" descr="CAPAP_logo_ko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030" y="1404045"/>
            <a:ext cx="2092388" cy="10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logo_FE_Polska_Cyfrow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926" y="1287289"/>
            <a:ext cx="1843488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UE_EFRR_rgb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8" y="1287289"/>
            <a:ext cx="2761146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643242" y="2412157"/>
            <a:ext cx="7200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aktualizacja</a:t>
            </a:r>
            <a:r>
              <a:rPr lang="pl-PL" sz="2200" dirty="0" smtClean="0"/>
              <a:t> Atlasu Geograficznego Polski z 2004 r.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Łuk 7"/>
          <p:cNvSpPr/>
          <p:nvPr/>
        </p:nvSpPr>
        <p:spPr>
          <a:xfrm rot="10800000">
            <a:off x="4248399" y="3931222"/>
            <a:ext cx="1656183" cy="1634479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Łuk 8"/>
          <p:cNvSpPr/>
          <p:nvPr/>
        </p:nvSpPr>
        <p:spPr>
          <a:xfrm rot="10800000" flipH="1">
            <a:off x="2264168" y="3931222"/>
            <a:ext cx="1562472" cy="1634480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00126" y="4120752"/>
            <a:ext cx="27707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postać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cyfrowa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272734" y="4151613"/>
            <a:ext cx="33556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/>
              <a:t>postać </a:t>
            </a:r>
            <a:r>
              <a:rPr 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analogowa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3470" y="5334868"/>
            <a:ext cx="27707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/>
              <a:t>papier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puchnący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222022" y="5334867"/>
            <a:ext cx="27707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termoformowanie</a:t>
            </a:r>
            <a:endParaRPr lang="pl-PL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Łuk 13"/>
          <p:cNvSpPr/>
          <p:nvPr/>
        </p:nvSpPr>
        <p:spPr>
          <a:xfrm rot="10800000" flipH="1">
            <a:off x="7366446" y="3931219"/>
            <a:ext cx="1562472" cy="1634480"/>
          </a:xfrm>
          <a:prstGeom prst="arc">
            <a:avLst/>
          </a:prstGeom>
          <a:ln w="31750">
            <a:solidFill>
              <a:srgbClr val="14468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4683448" y="2873822"/>
            <a:ext cx="3120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34 plansze mapowe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8" t="6509" r="19193" b="11215"/>
          <a:stretch>
            <a:fillRect/>
          </a:stretch>
        </p:blipFill>
        <p:spPr bwMode="auto">
          <a:xfrm>
            <a:off x="5304366" y="3564445"/>
            <a:ext cx="1896360" cy="1440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797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 - technologia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34510" y="1116013"/>
            <a:ext cx="3537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TERMOFORMOWANIE</a:t>
            </a:r>
            <a:endParaRPr lang="pl-PL" sz="2400" dirty="0">
              <a:solidFill>
                <a:prstClr val="black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058" y="1260229"/>
            <a:ext cx="1600188" cy="180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646" y="1332986"/>
            <a:ext cx="3111490" cy="2160000"/>
          </a:xfrm>
          <a:prstGeom prst="rect">
            <a:avLst/>
          </a:prstGeom>
        </p:spPr>
      </p:pic>
      <p:cxnSp>
        <p:nvCxnSpPr>
          <p:cNvPr id="7" name="Łącznik prosty ze strzałką 6"/>
          <p:cNvCxnSpPr/>
          <p:nvPr/>
        </p:nvCxnSpPr>
        <p:spPr>
          <a:xfrm flipH="1">
            <a:off x="9865022" y="1620069"/>
            <a:ext cx="360040" cy="144016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/>
          <p:cNvSpPr txBox="1"/>
          <p:nvPr/>
        </p:nvSpPr>
        <p:spPr>
          <a:xfrm>
            <a:off x="9865022" y="1183475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1.</a:t>
            </a:r>
            <a:endParaRPr lang="pl-PL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graphicFrame>
        <p:nvGraphicFramePr>
          <p:cNvPr id="9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597490"/>
              </p:ext>
            </p:extLst>
          </p:nvPr>
        </p:nvGraphicFramePr>
        <p:xfrm>
          <a:off x="3337140" y="2069686"/>
          <a:ext cx="2546084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8" name="Acrobat Document" r:id="rId7" imgW="6482221" imgH="4582684" progId="AcroExch.Document.11">
                  <p:embed/>
                </p:oleObj>
              </mc:Choice>
              <mc:Fallback>
                <p:oleObj name="Acrobat Document" r:id="rId7" imgW="6482221" imgH="4582684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7140" y="2069686"/>
                        <a:ext cx="2546084" cy="18000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3175">
                        <a:solidFill>
                          <a:schemeClr val="accent6">
                            <a:lumMod val="75000"/>
                          </a:schemeClr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850066"/>
              </p:ext>
            </p:extLst>
          </p:nvPr>
        </p:nvGraphicFramePr>
        <p:xfrm>
          <a:off x="647998" y="1980109"/>
          <a:ext cx="2545126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Acrobat Document" r:id="rId9" imgW="6482221" imgH="4582684" progId="AcroExch.Document.11">
                  <p:embed/>
                </p:oleObj>
              </mc:Choice>
              <mc:Fallback>
                <p:oleObj name="Acrobat Document" r:id="rId9" imgW="6482221" imgH="4582684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998" y="1980109"/>
                        <a:ext cx="2545126" cy="1800000"/>
                      </a:xfrm>
                      <a:prstGeom prst="rect">
                        <a:avLst/>
                      </a:prstGeom>
                      <a:noFill/>
                      <a:ln w="3175">
                        <a:solidFill>
                          <a:schemeClr val="accent6">
                            <a:lumMod val="75000"/>
                          </a:schemeClr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Łącznik prosty ze strzałką 10"/>
          <p:cNvCxnSpPr/>
          <p:nvPr/>
        </p:nvCxnSpPr>
        <p:spPr>
          <a:xfrm flipH="1">
            <a:off x="6048598" y="2014272"/>
            <a:ext cx="360040" cy="144016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5976590" y="157767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2.</a:t>
            </a:r>
            <a:endParaRPr lang="pl-PL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986680" y="3780309"/>
            <a:ext cx="1908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ersja reliefowa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3655696" y="3869686"/>
            <a:ext cx="1908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ersja płaska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Łącznik prosty ze strzałką 14"/>
          <p:cNvCxnSpPr/>
          <p:nvPr/>
        </p:nvCxnSpPr>
        <p:spPr>
          <a:xfrm>
            <a:off x="2236849" y="4392573"/>
            <a:ext cx="355365" cy="179824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1872134" y="4491097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3</a:t>
            </a:r>
            <a:r>
              <a:rPr lang="pl-PL" altLang="pl-PL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.</a:t>
            </a:r>
            <a:endParaRPr lang="pl-PL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17" name="Obraz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506" y="4392573"/>
            <a:ext cx="2177004" cy="176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557" y="4032557"/>
            <a:ext cx="2460409" cy="1980000"/>
          </a:xfrm>
          <a:prstGeom prst="rect">
            <a:avLst/>
          </a:prstGeom>
          <a:ln>
            <a:solidFill>
              <a:schemeClr val="tx1"/>
            </a:solidFill>
          </a:ln>
          <a:effectLst>
            <a:reflection endPos="0" dist="50800" dir="5400000" sy="-100000" algn="bl" rotWithShape="0"/>
          </a:effectLst>
        </p:spPr>
      </p:pic>
      <p:sp>
        <p:nvSpPr>
          <p:cNvPr id="19" name="pole tekstowe 18"/>
          <p:cNvSpPr txBox="1"/>
          <p:nvPr/>
        </p:nvSpPr>
        <p:spPr>
          <a:xfrm>
            <a:off x="9430697" y="4851137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solidFill>
                  <a:srgbClr val="002060"/>
                </a:solidFill>
              </a:rPr>
              <a:t>termoduplikator</a:t>
            </a:r>
            <a:endParaRPr lang="pl-PL" dirty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7035990" y="6023590"/>
            <a:ext cx="22602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1200" i="1" dirty="0" smtClean="0"/>
              <a:t>Źródło: Studio Tyflografiki</a:t>
            </a:r>
          </a:p>
        </p:txBody>
      </p:sp>
      <p:cxnSp>
        <p:nvCxnSpPr>
          <p:cNvPr id="21" name="Łącznik prosty ze strzałką 20"/>
          <p:cNvCxnSpPr/>
          <p:nvPr/>
        </p:nvCxnSpPr>
        <p:spPr>
          <a:xfrm flipV="1">
            <a:off x="5976590" y="4428381"/>
            <a:ext cx="432048" cy="212243"/>
          </a:xfrm>
          <a:prstGeom prst="straightConnector1">
            <a:avLst/>
          </a:prstGeom>
          <a:ln w="31750">
            <a:solidFill>
              <a:srgbClr val="1446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5613990" y="4779129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4.</a:t>
            </a:r>
            <a:endParaRPr lang="pl-PL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23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013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67687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pl-PL" alt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Ś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rodowisko geograficzne Polski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(11 plansz)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10" y="2700469"/>
            <a:ext cx="3564200" cy="252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705" y="1116293"/>
            <a:ext cx="3562461" cy="252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870" y="3348261"/>
            <a:ext cx="3623251" cy="2520000"/>
          </a:xfrm>
          <a:prstGeom prst="rect">
            <a:avLst/>
          </a:prstGeom>
        </p:spPr>
      </p:pic>
      <p:cxnSp>
        <p:nvCxnSpPr>
          <p:cNvPr id="8" name="Łącznik prosty 7"/>
          <p:cNvCxnSpPr/>
          <p:nvPr/>
        </p:nvCxnSpPr>
        <p:spPr>
          <a:xfrm>
            <a:off x="7344742" y="1978926"/>
            <a:ext cx="0" cy="388937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7537777" y="5931257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dirty="0" smtClean="0"/>
              <a:t>termoformowanie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5323289" y="536448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papier puchnący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575990" y="1780049"/>
            <a:ext cx="2760820" cy="4016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500" dirty="0" smtClean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l-PL" sz="1700" dirty="0" smtClean="0"/>
              <a:t>Mapa podstawowa 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l-PL" sz="1700" dirty="0"/>
              <a:t>Krainy </a:t>
            </a:r>
            <a:r>
              <a:rPr lang="pl-PL" sz="1700" dirty="0" smtClean="0"/>
              <a:t>geograficzne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pl-PL" sz="1700" dirty="0"/>
              <a:t>Tektonika </a:t>
            </a:r>
            <a:r>
              <a:rPr lang="pl-PL" sz="1700" dirty="0" smtClean="0"/>
              <a:t/>
            </a:r>
            <a:br>
              <a:rPr lang="pl-PL" sz="1700" dirty="0" smtClean="0"/>
            </a:br>
            <a:r>
              <a:rPr lang="pl-PL" sz="1700" dirty="0" smtClean="0"/>
              <a:t>i </a:t>
            </a:r>
            <a:r>
              <a:rPr lang="pl-PL" sz="1700" dirty="0"/>
              <a:t>utwory </a:t>
            </a:r>
            <a:r>
              <a:rPr lang="pl-PL" sz="1700" dirty="0" smtClean="0"/>
              <a:t>powierzchniowe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pl-PL" sz="1700" dirty="0"/>
              <a:t>Zasięgi </a:t>
            </a:r>
            <a:r>
              <a:rPr lang="pl-PL" sz="1700" dirty="0" smtClean="0"/>
              <a:t>zlodowaceń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pl-PL" sz="1700" dirty="0" smtClean="0"/>
              <a:t>Gleby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6. </a:t>
            </a:r>
            <a:r>
              <a:rPr lang="pl-PL" sz="1700" dirty="0"/>
              <a:t>Temperatury stycznia </a:t>
            </a:r>
            <a:r>
              <a:rPr lang="pl-PL" sz="1700" dirty="0" smtClean="0"/>
              <a:t/>
            </a:r>
            <a:br>
              <a:rPr lang="pl-PL" sz="1700" dirty="0" smtClean="0"/>
            </a:br>
            <a:r>
              <a:rPr lang="pl-PL" sz="1700" dirty="0" smtClean="0"/>
              <a:t>i </a:t>
            </a:r>
            <a:r>
              <a:rPr lang="pl-PL" sz="1700" dirty="0"/>
              <a:t>temperatury </a:t>
            </a:r>
            <a:r>
              <a:rPr lang="pl-PL" sz="1700" dirty="0" smtClean="0"/>
              <a:t>lipca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pl-PL" sz="1700" dirty="0"/>
              <a:t>Opady </a:t>
            </a:r>
            <a:r>
              <a:rPr lang="pl-PL" sz="1700" dirty="0" smtClean="0"/>
              <a:t>atmosferyczne</a:t>
            </a:r>
            <a:br>
              <a:rPr lang="pl-PL" sz="1700" dirty="0" smtClean="0"/>
            </a:br>
            <a:r>
              <a:rPr lang="pl-PL" sz="1700" dirty="0" smtClean="0"/>
              <a:t>i </a:t>
            </a:r>
            <a:r>
              <a:rPr lang="pl-PL" sz="1700" dirty="0"/>
              <a:t>okres </a:t>
            </a:r>
            <a:r>
              <a:rPr lang="pl-PL" sz="1700" dirty="0" smtClean="0"/>
              <a:t>wegetacyjny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l-PL" sz="1700" dirty="0" smtClean="0"/>
              <a:t>Wody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9.</a:t>
            </a:r>
            <a:r>
              <a:rPr lang="pl-PL" sz="1700" dirty="0"/>
              <a:t> </a:t>
            </a:r>
            <a:r>
              <a:rPr lang="pl-PL" sz="1700" dirty="0" smtClean="0"/>
              <a:t>Wyspy</a:t>
            </a:r>
            <a:br>
              <a:rPr lang="pl-PL" sz="1700" dirty="0" smtClean="0"/>
            </a:br>
            <a:r>
              <a:rPr lang="pl-PL" sz="1700" dirty="0" smtClean="0"/>
              <a:t>i </a:t>
            </a:r>
            <a:r>
              <a:rPr lang="pl-PL" sz="1700" dirty="0"/>
              <a:t>głębie Morza </a:t>
            </a:r>
            <a:r>
              <a:rPr lang="pl-PL" sz="1700" dirty="0" smtClean="0"/>
              <a:t>Bałtyckiego</a:t>
            </a:r>
            <a:br>
              <a:rPr lang="pl-PL" sz="17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10. </a:t>
            </a:r>
            <a:r>
              <a:rPr lang="pl-PL" sz="1700" dirty="0"/>
              <a:t>Ochrona przyrody</a:t>
            </a:r>
            <a:br>
              <a:rPr lang="pl-PL" sz="1700" dirty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11. </a:t>
            </a:r>
            <a:r>
              <a:rPr lang="pl-PL" sz="1700" dirty="0"/>
              <a:t>Degradacja </a:t>
            </a:r>
            <a:r>
              <a:rPr lang="pl-PL" sz="1700" dirty="0" smtClean="0"/>
              <a:t>środowiska</a:t>
            </a:r>
          </a:p>
        </p:txBody>
      </p:sp>
      <p:sp>
        <p:nvSpPr>
          <p:cNvPr id="1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51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5" y="1044005"/>
            <a:ext cx="7465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alt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agadnienie społeczno-ekonomiczne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(19 plansz)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Łącznik prosty 4"/>
          <p:cNvCxnSpPr/>
          <p:nvPr/>
        </p:nvCxnSpPr>
        <p:spPr>
          <a:xfrm>
            <a:off x="7344742" y="1978926"/>
            <a:ext cx="0" cy="388937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/>
          <p:cNvSpPr txBox="1"/>
          <p:nvPr/>
        </p:nvSpPr>
        <p:spPr>
          <a:xfrm>
            <a:off x="7537777" y="5931257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dirty="0" smtClean="0"/>
              <a:t>termoformowanie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323289" y="536448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papier puchnący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860" y="1332037"/>
            <a:ext cx="3281800" cy="234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956" y="3564285"/>
            <a:ext cx="3339008" cy="234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342" y="2880469"/>
            <a:ext cx="3369600" cy="234000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503982" y="1866865"/>
            <a:ext cx="330250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12. </a:t>
            </a:r>
            <a:r>
              <a:rPr lang="pl-PL" sz="1600" dirty="0"/>
              <a:t>Podział </a:t>
            </a:r>
            <a:r>
              <a:rPr lang="pl-PL" sz="1600" dirty="0" smtClean="0"/>
              <a:t>administracyjny</a:t>
            </a:r>
          </a:p>
          <a:p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13. </a:t>
            </a:r>
            <a:r>
              <a:rPr lang="pl-PL" sz="1600" dirty="0" smtClean="0"/>
              <a:t>Miasta</a:t>
            </a:r>
          </a:p>
          <a:p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14. </a:t>
            </a:r>
            <a:r>
              <a:rPr lang="pl-PL" sz="1600" dirty="0"/>
              <a:t>Gęstość </a:t>
            </a:r>
            <a:r>
              <a:rPr lang="pl-PL" sz="1600" dirty="0" smtClean="0"/>
              <a:t>zaludnienia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15. </a:t>
            </a:r>
            <a:r>
              <a:rPr lang="pl-PL" sz="1600" dirty="0"/>
              <a:t>Użytkowanie </a:t>
            </a:r>
            <a:r>
              <a:rPr lang="pl-PL" sz="1600" dirty="0" smtClean="0"/>
              <a:t>ziemi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16. </a:t>
            </a:r>
            <a:r>
              <a:rPr lang="pl-PL" sz="1600" dirty="0" smtClean="0"/>
              <a:t>– </a:t>
            </a: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18. </a:t>
            </a:r>
            <a:r>
              <a:rPr lang="pl-PL" sz="1600" dirty="0" smtClean="0"/>
              <a:t>Rolnictwo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19.</a:t>
            </a:r>
            <a:r>
              <a:rPr lang="pl-PL" sz="1600" dirty="0"/>
              <a:t> </a:t>
            </a:r>
            <a:r>
              <a:rPr lang="pl-PL" sz="1600" dirty="0" smtClean="0"/>
              <a:t>– </a:t>
            </a: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20. </a:t>
            </a:r>
            <a:r>
              <a:rPr lang="pl-PL" sz="1600" dirty="0" smtClean="0"/>
              <a:t>Wydobycie surowców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21.</a:t>
            </a:r>
            <a:r>
              <a:rPr lang="pl-PL" sz="1600" dirty="0"/>
              <a:t> Ośrodki i okręgi </a:t>
            </a:r>
            <a:r>
              <a:rPr lang="pl-PL" sz="1600" dirty="0" smtClean="0"/>
              <a:t>przemysłowe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22. </a:t>
            </a:r>
            <a:r>
              <a:rPr lang="pl-PL" sz="1600" dirty="0" smtClean="0"/>
              <a:t>Elektrownie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23. </a:t>
            </a:r>
            <a:r>
              <a:rPr lang="pl-PL" sz="1600" dirty="0"/>
              <a:t>Huty </a:t>
            </a:r>
            <a:r>
              <a:rPr lang="pl-PL" sz="1600" dirty="0" smtClean="0"/>
              <a:t>metali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24. </a:t>
            </a:r>
            <a:r>
              <a:rPr lang="pl-PL" sz="1600" dirty="0" smtClean="0"/>
              <a:t>– </a:t>
            </a: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26. </a:t>
            </a:r>
            <a:r>
              <a:rPr lang="pl-PL" sz="1600" dirty="0" smtClean="0"/>
              <a:t>Przemysł</a:t>
            </a:r>
          </a:p>
          <a:p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27. </a:t>
            </a:r>
            <a:r>
              <a:rPr lang="pl-PL" sz="1600" dirty="0" smtClean="0"/>
              <a:t>Drogi</a:t>
            </a:r>
          </a:p>
          <a:p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28. </a:t>
            </a:r>
            <a:r>
              <a:rPr lang="pl-PL" sz="1600" dirty="0" smtClean="0"/>
              <a:t>Koleje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29. </a:t>
            </a:r>
            <a:r>
              <a:rPr lang="pl-PL" sz="1600" dirty="0" smtClean="0"/>
              <a:t>Turystyka</a:t>
            </a:r>
            <a:br>
              <a:rPr lang="pl-PL" sz="1600" dirty="0" smtClean="0"/>
            </a:br>
            <a:r>
              <a:rPr lang="pl-PL" sz="1500" dirty="0">
                <a:solidFill>
                  <a:schemeClr val="accent6">
                    <a:lumMod val="75000"/>
                  </a:schemeClr>
                </a:solidFill>
              </a:rPr>
              <a:t>30. </a:t>
            </a:r>
            <a:r>
              <a:rPr lang="pl-PL" sz="1600" dirty="0"/>
              <a:t>Obiekty wpisane na listę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światowego </a:t>
            </a:r>
            <a:r>
              <a:rPr lang="pl-PL" sz="1600" dirty="0"/>
              <a:t>dziedzictwa UNESCO</a:t>
            </a:r>
            <a:endParaRPr lang="pl-PL" sz="1700" dirty="0" smtClean="0"/>
          </a:p>
        </p:txBody>
      </p:sp>
      <p:sp>
        <p:nvSpPr>
          <p:cNvPr id="1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25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34" y="1044005"/>
            <a:ext cx="10873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pl-PL" alt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Polska w szerszym kontekście geograficznym i politycznym </a:t>
            </a:r>
            <a:r>
              <a:rPr lang="pl-PL" alt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(4 plansze)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Łącznik prosty 4"/>
          <p:cNvCxnSpPr/>
          <p:nvPr/>
        </p:nvCxnSpPr>
        <p:spPr>
          <a:xfrm>
            <a:off x="7344742" y="1978926"/>
            <a:ext cx="0" cy="388937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/>
          <p:cNvSpPr txBox="1"/>
          <p:nvPr/>
        </p:nvSpPr>
        <p:spPr>
          <a:xfrm>
            <a:off x="7537777" y="5931257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dirty="0" smtClean="0"/>
              <a:t>termoformowanie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323289" y="5715233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papier puchnący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647998" y="1952814"/>
            <a:ext cx="22685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500" dirty="0" smtClean="0">
                <a:solidFill>
                  <a:schemeClr val="accent6">
                    <a:lumMod val="75000"/>
                  </a:schemeClr>
                </a:solidFill>
              </a:rPr>
              <a:t>31. </a:t>
            </a:r>
            <a:r>
              <a:rPr lang="pl-PL" sz="1600" dirty="0" smtClean="0"/>
              <a:t>Europa Środkowa</a:t>
            </a:r>
          </a:p>
          <a:p>
            <a:r>
              <a:rPr lang="pl-PL" sz="1500" dirty="0" smtClean="0">
                <a:solidFill>
                  <a:schemeClr val="accent6">
                    <a:lumMod val="75000"/>
                  </a:schemeClr>
                </a:solidFill>
              </a:rPr>
              <a:t>32. </a:t>
            </a:r>
            <a:r>
              <a:rPr lang="pl-PL" sz="1600" dirty="0" smtClean="0"/>
              <a:t>Polska przed </a:t>
            </a:r>
            <a:br>
              <a:rPr lang="pl-PL" sz="1600" dirty="0" smtClean="0"/>
            </a:br>
            <a:r>
              <a:rPr lang="pl-PL" sz="1600" dirty="0" smtClean="0"/>
              <a:t>i po II wojnie światowej</a:t>
            </a:r>
          </a:p>
          <a:p>
            <a:r>
              <a:rPr lang="pl-PL" sz="1500" dirty="0" smtClean="0">
                <a:solidFill>
                  <a:schemeClr val="accent6">
                    <a:lumMod val="75000"/>
                  </a:schemeClr>
                </a:solidFill>
              </a:rPr>
              <a:t>33. </a:t>
            </a:r>
            <a:r>
              <a:rPr lang="pl-PL" sz="1600" dirty="0" smtClean="0"/>
              <a:t>Morze Bałtyckie</a:t>
            </a:r>
            <a:br>
              <a:rPr lang="pl-PL" sz="1600" dirty="0" smtClean="0"/>
            </a:br>
            <a:r>
              <a:rPr lang="pl-PL" sz="1500" dirty="0" smtClean="0">
                <a:solidFill>
                  <a:schemeClr val="accent6">
                    <a:lumMod val="75000"/>
                  </a:schemeClr>
                </a:solidFill>
              </a:rPr>
              <a:t>34. </a:t>
            </a:r>
            <a:r>
              <a:rPr lang="pl-PL" sz="1600" dirty="0" smtClean="0"/>
              <a:t>Unia Europejska</a:t>
            </a:r>
            <a:endParaRPr lang="pl-PL" sz="1700" dirty="0" smtClean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99" y="1692317"/>
            <a:ext cx="3055027" cy="216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990" y="2124125"/>
            <a:ext cx="2561081" cy="1800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758" y="1620069"/>
            <a:ext cx="2594546" cy="180000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758" y="3852317"/>
            <a:ext cx="2564096" cy="1800000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990" y="4428381"/>
            <a:ext cx="2581479" cy="180000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4" y="3492277"/>
            <a:ext cx="3055027" cy="2160000"/>
          </a:xfrm>
          <a:prstGeom prst="rect">
            <a:avLst/>
          </a:prstGeom>
        </p:spPr>
      </p:pic>
      <p:sp>
        <p:nvSpPr>
          <p:cNvPr id="15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788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Atlas Geograficzny Polski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cxnSp>
        <p:nvCxnSpPr>
          <p:cNvPr id="4" name="Łącznik prosty 3"/>
          <p:cNvCxnSpPr/>
          <p:nvPr/>
        </p:nvCxnSpPr>
        <p:spPr>
          <a:xfrm>
            <a:off x="6048598" y="1978926"/>
            <a:ext cx="0" cy="388937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/>
          <p:cNvSpPr txBox="1"/>
          <p:nvPr/>
        </p:nvSpPr>
        <p:spPr>
          <a:xfrm>
            <a:off x="6408638" y="571523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pl-PL" dirty="0" smtClean="0"/>
              <a:t>.pdf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5184502" y="557121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.cdr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38" y="3492277"/>
            <a:ext cx="2779335" cy="252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646" y="1332317"/>
            <a:ext cx="2779335" cy="252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14" y="1476253"/>
            <a:ext cx="3356541" cy="180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06" y="3204245"/>
            <a:ext cx="3143493" cy="180000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431974" y="5212338"/>
            <a:ext cx="26642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pliki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wektorowe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.cdr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9360966" y="1323906"/>
            <a:ext cx="26642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pliki </a:t>
            </a:r>
            <a:r>
              <a:rPr lang="pl-PL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rastrowe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.pdf, .tif, .jpg</a:t>
            </a:r>
          </a:p>
        </p:txBody>
      </p:sp>
      <p:sp>
        <p:nvSpPr>
          <p:cNvPr id="13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54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geoportal.gov.pl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382" y="2836489"/>
            <a:ext cx="3460848" cy="310406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3" y="1206540"/>
            <a:ext cx="8017733" cy="3077825"/>
          </a:xfrm>
          <a:prstGeom prst="rect">
            <a:avLst/>
          </a:prstGeom>
        </p:spPr>
      </p:pic>
      <p:sp>
        <p:nvSpPr>
          <p:cNvPr id="6" name="Prostokąt zaokrąglony 5"/>
          <p:cNvSpPr/>
          <p:nvPr/>
        </p:nvSpPr>
        <p:spPr>
          <a:xfrm>
            <a:off x="5814000" y="2376000"/>
            <a:ext cx="468000" cy="360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ze strzałką 6"/>
          <p:cNvCxnSpPr>
            <a:cxnSpLocks noChangeAspect="1"/>
          </p:cNvCxnSpPr>
          <p:nvPr/>
        </p:nvCxnSpPr>
        <p:spPr>
          <a:xfrm>
            <a:off x="6359106" y="2556173"/>
            <a:ext cx="1849732" cy="13758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992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900026" y="281952"/>
            <a:ext cx="9145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geoportal.gov.pl</a:t>
            </a:r>
            <a:endParaRPr lang="pl-PL" sz="3200" b="1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90" y="3996333"/>
            <a:ext cx="3692405" cy="1554697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50" y="2303391"/>
            <a:ext cx="1966235" cy="1188886"/>
          </a:xfrm>
          <a:prstGeom prst="rect">
            <a:avLst/>
          </a:prstGeom>
        </p:spPr>
      </p:pic>
      <p:pic>
        <p:nvPicPr>
          <p:cNvPr id="29" name="Obraz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06" y="2437152"/>
            <a:ext cx="1897645" cy="983117"/>
          </a:xfrm>
          <a:prstGeom prst="rect">
            <a:avLst/>
          </a:prstGeom>
        </p:spPr>
      </p:pic>
      <p:pic>
        <p:nvPicPr>
          <p:cNvPr id="30" name="Obraz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71" y="1404045"/>
            <a:ext cx="1714739" cy="525853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54" y="1044846"/>
            <a:ext cx="7734924" cy="5220000"/>
          </a:xfrm>
          <a:prstGeom prst="rect">
            <a:avLst/>
          </a:prstGeom>
        </p:spPr>
      </p:pic>
      <p:pic>
        <p:nvPicPr>
          <p:cNvPr id="32" name="Obraz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374" y="5220469"/>
            <a:ext cx="2937920" cy="571579"/>
          </a:xfrm>
          <a:prstGeom prst="rect">
            <a:avLst/>
          </a:prstGeom>
        </p:spPr>
      </p:pic>
      <p:sp>
        <p:nvSpPr>
          <p:cNvPr id="33" name="Prostokąt zaokrąglony 32"/>
          <p:cNvSpPr/>
          <p:nvPr/>
        </p:nvSpPr>
        <p:spPr>
          <a:xfrm>
            <a:off x="5526000" y="1062000"/>
            <a:ext cx="1440000" cy="270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Prostokąt zaokrąglony 33"/>
          <p:cNvSpPr/>
          <p:nvPr/>
        </p:nvSpPr>
        <p:spPr>
          <a:xfrm>
            <a:off x="9648000" y="2304000"/>
            <a:ext cx="1080000" cy="162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rostokąt zaokrąglony 34"/>
          <p:cNvSpPr/>
          <p:nvPr/>
        </p:nvSpPr>
        <p:spPr>
          <a:xfrm>
            <a:off x="9756000" y="3186261"/>
            <a:ext cx="810000" cy="162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rostokąt zaokrąglony 35"/>
          <p:cNvSpPr/>
          <p:nvPr/>
        </p:nvSpPr>
        <p:spPr>
          <a:xfrm>
            <a:off x="9871200" y="4053600"/>
            <a:ext cx="1620000" cy="162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zaokrąglony 36"/>
          <p:cNvSpPr/>
          <p:nvPr/>
        </p:nvSpPr>
        <p:spPr>
          <a:xfrm>
            <a:off x="7596000" y="3301200"/>
            <a:ext cx="630000" cy="180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zaokrąglony 37"/>
          <p:cNvSpPr/>
          <p:nvPr/>
        </p:nvSpPr>
        <p:spPr>
          <a:xfrm>
            <a:off x="4489200" y="1555200"/>
            <a:ext cx="216000" cy="198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ole tekstowe 38"/>
          <p:cNvSpPr txBox="1"/>
          <p:nvPr/>
        </p:nvSpPr>
        <p:spPr>
          <a:xfrm>
            <a:off x="9288958" y="2124125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rgbClr val="FF0000"/>
                </a:solidFill>
              </a:rPr>
              <a:t>1.</a:t>
            </a:r>
            <a:endParaRPr lang="pl-PL" sz="1600" b="1" dirty="0">
              <a:solidFill>
                <a:srgbClr val="FF0000"/>
              </a:solidFill>
            </a:endParaRPr>
          </a:p>
        </p:txBody>
      </p:sp>
      <p:sp>
        <p:nvSpPr>
          <p:cNvPr id="40" name="pole tekstowe 39"/>
          <p:cNvSpPr txBox="1"/>
          <p:nvPr/>
        </p:nvSpPr>
        <p:spPr>
          <a:xfrm>
            <a:off x="4785412" y="162140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rgbClr val="FF0000"/>
                </a:solidFill>
              </a:rPr>
              <a:t>2.</a:t>
            </a:r>
            <a:endParaRPr lang="pl-PL" sz="1600" b="1" dirty="0">
              <a:solidFill>
                <a:srgbClr val="FF0000"/>
              </a:solidFill>
            </a:endParaRPr>
          </a:p>
        </p:txBody>
      </p:sp>
      <p:sp>
        <p:nvSpPr>
          <p:cNvPr id="41" name="pole tekstowe 40"/>
          <p:cNvSpPr txBox="1"/>
          <p:nvPr/>
        </p:nvSpPr>
        <p:spPr>
          <a:xfrm>
            <a:off x="8301816" y="331629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rgbClr val="FF0000"/>
                </a:solidFill>
              </a:rPr>
              <a:t>3.</a:t>
            </a:r>
            <a:endParaRPr lang="pl-PL" sz="16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816350" y="5669785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FF0000"/>
                </a:solidFill>
              </a:rPr>
              <a:t>4</a:t>
            </a:r>
            <a:r>
              <a:rPr lang="pl-PL" sz="1600" b="1" dirty="0" smtClean="0">
                <a:solidFill>
                  <a:srgbClr val="FF0000"/>
                </a:solidFill>
              </a:rPr>
              <a:t>.</a:t>
            </a:r>
            <a:endParaRPr lang="pl-PL" sz="1600" b="1" dirty="0">
              <a:solidFill>
                <a:srgbClr val="FF0000"/>
              </a:solidFill>
            </a:endParaRPr>
          </a:p>
        </p:txBody>
      </p:sp>
      <p:cxnSp>
        <p:nvCxnSpPr>
          <p:cNvPr id="43" name="Łącznik prosty ze strzałką 42"/>
          <p:cNvCxnSpPr/>
          <p:nvPr/>
        </p:nvCxnSpPr>
        <p:spPr>
          <a:xfrm>
            <a:off x="5040486" y="1980109"/>
            <a:ext cx="1479210" cy="110026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>
            <a:cxnSpLocks noChangeAspect="1"/>
          </p:cNvCxnSpPr>
          <p:nvPr/>
        </p:nvCxnSpPr>
        <p:spPr>
          <a:xfrm rot="5400000">
            <a:off x="5846416" y="4529269"/>
            <a:ext cx="725103" cy="540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ze strzałką 44"/>
          <p:cNvCxnSpPr>
            <a:cxnSpLocks noChangeAspect="1"/>
          </p:cNvCxnSpPr>
          <p:nvPr/>
        </p:nvCxnSpPr>
        <p:spPr>
          <a:xfrm rot="6000000">
            <a:off x="1240952" y="1877480"/>
            <a:ext cx="580083" cy="43200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>
            <a:cxnSpLocks noChangeAspect="1"/>
          </p:cNvCxnSpPr>
          <p:nvPr/>
        </p:nvCxnSpPr>
        <p:spPr>
          <a:xfrm rot="660000">
            <a:off x="2897384" y="1747618"/>
            <a:ext cx="797614" cy="59400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/>
          <p:cNvCxnSpPr>
            <a:cxnSpLocks noChangeAspect="1"/>
          </p:cNvCxnSpPr>
          <p:nvPr/>
        </p:nvCxnSpPr>
        <p:spPr>
          <a:xfrm rot="600000">
            <a:off x="363971" y="3456000"/>
            <a:ext cx="604253" cy="45000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60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2"/>
          <p:cNvSpPr txBox="1">
            <a:spLocks/>
          </p:cNvSpPr>
          <p:nvPr/>
        </p:nvSpPr>
        <p:spPr>
          <a:xfrm>
            <a:off x="954729" y="1768302"/>
            <a:ext cx="10114989" cy="2432191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7375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endParaRPr lang="pl-PL" sz="2800" b="0" dirty="0">
              <a:solidFill>
                <a:schemeClr val="tx1"/>
              </a:solidFill>
              <a:effectLst/>
              <a:cs typeface="Arial" pitchFamily="34" charset="0"/>
            </a:endParaRPr>
          </a:p>
          <a:p>
            <a:endParaRPr lang="pl-PL" sz="2800" dirty="0" smtClean="0"/>
          </a:p>
          <a:p>
            <a:r>
              <a:rPr lang="pl-PL" sz="6600" dirty="0" smtClean="0"/>
              <a:t> </a:t>
            </a:r>
            <a:r>
              <a:rPr lang="pl-PL" sz="54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Dziękuję za uwagę</a:t>
            </a:r>
            <a:endParaRPr lang="pl-PL" sz="54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endParaRPr lang="pl-PL" dirty="0">
              <a:solidFill>
                <a:schemeClr val="tx1"/>
              </a:solidFill>
              <a:effectLst/>
              <a:cs typeface="Arial" pitchFamily="34" charset="0"/>
            </a:endParaRPr>
          </a:p>
          <a:p>
            <a:endParaRPr lang="pl-PL" dirty="0">
              <a:solidFill>
                <a:schemeClr val="tx1"/>
              </a:solidFill>
              <a:effectLst/>
              <a:cs typeface="Arial" pitchFamily="34" charset="0"/>
            </a:endParaRPr>
          </a:p>
          <a:p>
            <a:pPr algn="l"/>
            <a:endParaRPr lang="pl-PL" sz="2000" b="0" dirty="0" smtClean="0"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176390" y="6442966"/>
            <a:ext cx="7691429" cy="364195"/>
          </a:xfrm>
        </p:spPr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Wojskowa Akademia Techniczna, 23 maja 2024 r.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62844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 Motyw wszystkie opcje slajdow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yw  Motyw wszystkie opcje slajdow" id="{8E38AA97-5C33-46EA-BEF4-9EC337335E76}" vid="{6C3AF857-E190-42B1-87F4-2CB5DEEB514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43231</TotalTime>
  <Words>1280</Words>
  <Application>Microsoft Office PowerPoint</Application>
  <PresentationFormat>Niestandardowy</PresentationFormat>
  <Paragraphs>353</Paragraphs>
  <Slides>38</Slides>
  <Notes>37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</vt:lpstr>
      <vt:lpstr>Calibri Light</vt:lpstr>
      <vt:lpstr>Motyw  Motyw wszystkie opcje slajdow</vt:lpstr>
      <vt:lpstr>Image</vt:lpstr>
      <vt:lpstr>Acrobat Document</vt:lpstr>
      <vt:lpstr>Opracowania tyflologiczne Głównego Urzędu Geodezji i Kartografii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Sypuła Małgorzata</dc:creator>
  <cp:lastModifiedBy>Makowska Anna</cp:lastModifiedBy>
  <cp:revision>2661</cp:revision>
  <cp:lastPrinted>2020-05-06T07:14:51Z</cp:lastPrinted>
  <dcterms:created xsi:type="dcterms:W3CDTF">2010-10-22T14:41:31Z</dcterms:created>
  <dcterms:modified xsi:type="dcterms:W3CDTF">2024-05-27T09:07:25Z</dcterms:modified>
</cp:coreProperties>
</file>