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53" r:id="rId5"/>
    <p:sldId id="357" r:id="rId6"/>
    <p:sldId id="350" r:id="rId7"/>
    <p:sldId id="354" r:id="rId8"/>
    <p:sldId id="355" r:id="rId9"/>
    <p:sldId id="358" r:id="rId10"/>
    <p:sldId id="356" r:id="rId11"/>
    <p:sldId id="359" r:id="rId12"/>
    <p:sldId id="360" r:id="rId13"/>
    <p:sldId id="361" r:id="rId14"/>
    <p:sldId id="363" r:id="rId15"/>
    <p:sldId id="362" r:id="rId16"/>
    <p:sldId id="364" r:id="rId17"/>
    <p:sldId id="369" r:id="rId18"/>
    <p:sldId id="370" r:id="rId19"/>
    <p:sldId id="371" r:id="rId20"/>
    <p:sldId id="372" r:id="rId21"/>
    <p:sldId id="373" r:id="rId22"/>
    <p:sldId id="366" r:id="rId23"/>
    <p:sldId id="365" r:id="rId24"/>
    <p:sldId id="368" r:id="rId25"/>
    <p:sldId id="367" r:id="rId26"/>
  </p:sldIdLst>
  <p:sldSz cx="12192000" cy="6858000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rek Sebastia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28"/>
    <a:srgbClr val="005728"/>
    <a:srgbClr val="D30535"/>
    <a:srgbClr val="00B050"/>
    <a:srgbClr val="98480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5483A5-063C-40A6-B5DB-6D1E7204456E}" v="25" dt="2024-05-07T12:21:02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419" autoAdjust="0"/>
  </p:normalViewPr>
  <p:slideViewPr>
    <p:cSldViewPr>
      <p:cViewPr varScale="1">
        <p:scale>
          <a:sx n="78" d="100"/>
          <a:sy n="78" d="100"/>
        </p:scale>
        <p:origin x="1109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5D9A8-5BFD-45CE-952A-2EE3D8671B10}" type="datetimeFigureOut">
              <a:rPr lang="pl-PL" smtClean="0"/>
              <a:pPr/>
              <a:t>21.05.2024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81FA7-16F4-4565-9A90-6BF2FA7807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325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A160F-AC3E-4FD8-BD4F-719A5D294802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0F5A4-2DED-4027-94C0-B1849FAF4FA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8416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57653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854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3681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6992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0313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7106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3508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38600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59068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60645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51863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9760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58960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18759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441463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922787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9476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00784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19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289898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20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42025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40293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F5A4-2DED-4027-94C0-B1849FAF4FAF}" type="slidenum">
              <a:rPr lang="pl-PL" smtClean="0"/>
              <a:pPr/>
              <a:t>22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4483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3244995"/>
      </p:ext>
    </p:extLst>
  </p:cSld>
  <p:clrMapOvr>
    <a:masterClrMapping/>
  </p:clrMapOvr>
  <p:transition spd="slow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4249341"/>
      </p:ext>
    </p:extLst>
  </p:cSld>
  <p:clrMapOvr>
    <a:masterClrMapping/>
  </p:clrMapOvr>
  <p:transition spd="slow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4439910"/>
      </p:ext>
    </p:extLst>
  </p:cSld>
  <p:clrMapOvr>
    <a:masterClrMapping/>
  </p:clrMapOvr>
  <p:transition spd="slow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4360761"/>
      </p:ext>
    </p:extLst>
  </p:cSld>
  <p:clrMapOvr>
    <a:masterClrMapping/>
  </p:clrMapOvr>
  <p:transition spd="slow"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5535075"/>
      </p:ext>
    </p:extLst>
  </p:cSld>
  <p:clrMapOvr>
    <a:masterClrMapping/>
  </p:clrMapOvr>
  <p:transition spd="slow"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8072097"/>
      </p:ext>
    </p:extLst>
  </p:cSld>
  <p:clrMapOvr>
    <a:masterClrMapping/>
  </p:clrMapOvr>
  <p:transition spd="slow"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42605435"/>
      </p:ext>
    </p:extLst>
  </p:cSld>
  <p:clrMapOvr>
    <a:masterClrMapping/>
  </p:clrMapOvr>
  <p:transition spd="slow"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13303572"/>
      </p:ext>
    </p:extLst>
  </p:cSld>
  <p:clrMapOvr>
    <a:masterClrMapping/>
  </p:clrMapOvr>
  <p:transition spd="slow"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1918618"/>
      </p:ext>
    </p:extLst>
  </p:cSld>
  <p:clrMapOvr>
    <a:masterClrMapping/>
  </p:clrMapOvr>
  <p:transition spd="slow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5020688"/>
      </p:ext>
    </p:extLst>
  </p:cSld>
  <p:clrMapOvr>
    <a:masterClrMapping/>
  </p:clrMapOvr>
  <p:transition spd="slow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5439279"/>
      </p:ext>
    </p:extLst>
  </p:cSld>
  <p:clrMapOvr>
    <a:masterClrMapping/>
  </p:clrMapOvr>
  <p:transition spd="slow"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E09A5-983C-4434-B2C4-8685808CE939}" type="datetimeFigureOut">
              <a:rPr lang="pl-PL" smtClean="0"/>
              <a:pPr/>
              <a:t>21.05.2024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8FF55-46E5-4E48-B623-2D7F4805E0F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2487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3.jpeg"/><Relationship Id="rId5" Type="http://schemas.openxmlformats.org/officeDocument/2006/relationships/image" Target="../media/image3.png"/><Relationship Id="rId10" Type="http://schemas.openxmlformats.org/officeDocument/2006/relationships/image" Target="../media/image12.jpeg"/><Relationship Id="rId4" Type="http://schemas.openxmlformats.org/officeDocument/2006/relationships/image" Target="../media/image2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8.jpeg"/><Relationship Id="rId5" Type="http://schemas.openxmlformats.org/officeDocument/2006/relationships/image" Target="../media/image3.png"/><Relationship Id="rId10" Type="http://schemas.openxmlformats.org/officeDocument/2006/relationships/image" Target="../media/image17.jpg"/><Relationship Id="rId4" Type="http://schemas.openxmlformats.org/officeDocument/2006/relationships/image" Target="../media/image2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23.jpeg"/><Relationship Id="rId5" Type="http://schemas.openxmlformats.org/officeDocument/2006/relationships/image" Target="../media/image3.png"/><Relationship Id="rId10" Type="http://schemas.openxmlformats.org/officeDocument/2006/relationships/image" Target="../media/image22.jpeg"/><Relationship Id="rId4" Type="http://schemas.openxmlformats.org/officeDocument/2006/relationships/image" Target="../media/image2.jpeg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27.jpg"/><Relationship Id="rId5" Type="http://schemas.openxmlformats.org/officeDocument/2006/relationships/image" Target="../media/image3.png"/><Relationship Id="rId10" Type="http://schemas.openxmlformats.org/officeDocument/2006/relationships/image" Target="../media/image26.jpg"/><Relationship Id="rId4" Type="http://schemas.openxmlformats.org/officeDocument/2006/relationships/image" Target="../media/image2.jpeg"/><Relationship Id="rId9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32.jpeg"/><Relationship Id="rId5" Type="http://schemas.openxmlformats.org/officeDocument/2006/relationships/image" Target="../media/image3.png"/><Relationship Id="rId10" Type="http://schemas.openxmlformats.org/officeDocument/2006/relationships/image" Target="../media/image31.jpeg"/><Relationship Id="rId4" Type="http://schemas.openxmlformats.org/officeDocument/2006/relationships/image" Target="../media/image2.jpeg"/><Relationship Id="rId9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35.jpeg"/><Relationship Id="rId5" Type="http://schemas.openxmlformats.org/officeDocument/2006/relationships/image" Target="../media/image3.png"/><Relationship Id="rId10" Type="http://schemas.openxmlformats.org/officeDocument/2006/relationships/image" Target="../media/image34.jpeg"/><Relationship Id="rId4" Type="http://schemas.openxmlformats.org/officeDocument/2006/relationships/image" Target="../media/image2.jpeg"/><Relationship Id="rId9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40.jpeg"/><Relationship Id="rId5" Type="http://schemas.openxmlformats.org/officeDocument/2006/relationships/image" Target="../media/image3.png"/><Relationship Id="rId10" Type="http://schemas.openxmlformats.org/officeDocument/2006/relationships/image" Target="../media/image39.jpeg"/><Relationship Id="rId4" Type="http://schemas.openxmlformats.org/officeDocument/2006/relationships/image" Target="../media/image2.jpeg"/><Relationship Id="rId9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44.jpeg"/><Relationship Id="rId5" Type="http://schemas.openxmlformats.org/officeDocument/2006/relationships/image" Target="../media/image3.png"/><Relationship Id="rId10" Type="http://schemas.openxmlformats.org/officeDocument/2006/relationships/image" Target="../media/image43.jpeg"/><Relationship Id="rId4" Type="http://schemas.openxmlformats.org/officeDocument/2006/relationships/image" Target="../media/image2.jpeg"/><Relationship Id="rId9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49.jpeg"/><Relationship Id="rId5" Type="http://schemas.openxmlformats.org/officeDocument/2006/relationships/image" Target="../media/image3.png"/><Relationship Id="rId10" Type="http://schemas.openxmlformats.org/officeDocument/2006/relationships/image" Target="../media/image48.jpeg"/><Relationship Id="rId4" Type="http://schemas.openxmlformats.org/officeDocument/2006/relationships/image" Target="../media/image2.jpeg"/><Relationship Id="rId9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53.jpeg"/><Relationship Id="rId5" Type="http://schemas.openxmlformats.org/officeDocument/2006/relationships/image" Target="../media/image3.png"/><Relationship Id="rId10" Type="http://schemas.openxmlformats.org/officeDocument/2006/relationships/image" Target="../media/image52.jpeg"/><Relationship Id="rId4" Type="http://schemas.openxmlformats.org/officeDocument/2006/relationships/image" Target="../media/image2.jpeg"/><Relationship Id="rId9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57.png"/><Relationship Id="rId5" Type="http://schemas.openxmlformats.org/officeDocument/2006/relationships/image" Target="../media/image3.png"/><Relationship Id="rId10" Type="http://schemas.openxmlformats.org/officeDocument/2006/relationships/image" Target="../media/image56.png"/><Relationship Id="rId4" Type="http://schemas.openxmlformats.org/officeDocument/2006/relationships/image" Target="../media/image2.jpeg"/><Relationship Id="rId9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6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63.jpeg"/><Relationship Id="rId5" Type="http://schemas.openxmlformats.org/officeDocument/2006/relationships/image" Target="../media/image3.png"/><Relationship Id="rId10" Type="http://schemas.openxmlformats.org/officeDocument/2006/relationships/image" Target="../media/image62.jpeg"/><Relationship Id="rId4" Type="http://schemas.openxmlformats.org/officeDocument/2006/relationships/image" Target="../media/image2.jpeg"/><Relationship Id="rId9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olskieszlaki.pl/ogrod-japonski-we-wroclawiu.htm" TargetMode="External"/><Relationship Id="rId13" Type="http://schemas.openxmlformats.org/officeDocument/2006/relationships/hyperlink" Target="https://www.mapofpoland.pl/Skierniewice,zdjecie,7766,Park-miejski-jesienia.html" TargetMode="External"/><Relationship Id="rId18" Type="http://schemas.openxmlformats.org/officeDocument/2006/relationships/hyperlink" Target="https://www.facebook.com/photo.php?fbid=10216460853099917&amp;set=t.100064466688618&amp;type=3&amp;locale=en_GB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hyperlink" Target="https://www.gracetour.waw.pl/park-w-pulawach/" TargetMode="External"/><Relationship Id="rId17" Type="http://schemas.openxmlformats.org/officeDocument/2006/relationships/hyperlink" Target="https://www.facebook.com/photo/?fbid=774855531422176&amp;set=br.Abo_n18c-rlw9-qYtF0gWkU9x2Muxs6jijXeGTnkEKAYFASDOSj250PieGoU427jGyDdi6MpYIycvd8ECetvArnUjrpUDHO_LOi4jZzOJ3tA0o0LPqNFWMfH-8ZB5Wlt7DpLXiGDTUPVz4a9FM_F0llW&amp;locale=en_GB" TargetMode="External"/><Relationship Id="rId2" Type="http://schemas.openxmlformats.org/officeDocument/2006/relationships/notesSlide" Target="../notesSlides/notesSlide22.xml"/><Relationship Id="rId16" Type="http://schemas.openxmlformats.org/officeDocument/2006/relationships/hyperlink" Target="https://www.facebook.com/photo.php?fbid=2599321623411307&amp;set=t.100064466688618&amp;type=3&amp;locale=en_GB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hyperlink" Target="http://www.garnek.pl/hled45/22061375/ogrody-zamkowe" TargetMode="External"/><Relationship Id="rId5" Type="http://schemas.openxmlformats.org/officeDocument/2006/relationships/image" Target="../media/image3.png"/><Relationship Id="rId15" Type="http://schemas.openxmlformats.org/officeDocument/2006/relationships/hyperlink" Target="http://ogrodtamaryszka.blogspot.com/2018/02/prior-park-landscape-garden.html" TargetMode="External"/><Relationship Id="rId10" Type="http://schemas.openxmlformats.org/officeDocument/2006/relationships/hyperlink" Target="https://ladnydom.pl/Ogrody/1,113379,8086702,Ogrody_tarasowe_zamku_w_Ksiazu.html" TargetMode="External"/><Relationship Id="rId4" Type="http://schemas.openxmlformats.org/officeDocument/2006/relationships/image" Target="../media/image2.jpeg"/><Relationship Id="rId9" Type="http://schemas.openxmlformats.org/officeDocument/2006/relationships/hyperlink" Target="https://wroclaw.wyborcza.pl/wroclaw/7,35771,24554340,dwa-razy-drozszy-wstep-do-ogrodu-japonskiego-dlaczego.html" TargetMode="External"/><Relationship Id="rId14" Type="http://schemas.openxmlformats.org/officeDocument/2006/relationships/hyperlink" Target="https://syriusz48.flog.pl/wpis/13192525/park-miejski-w-skierniewicach51963556-201400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715EDE0-CBA3-FA24-C780-D3AABCA91A64}"/>
              </a:ext>
            </a:extLst>
          </p:cNvPr>
          <p:cNvSpPr txBox="1"/>
          <p:nvPr/>
        </p:nvSpPr>
        <p:spPr>
          <a:xfrm>
            <a:off x="146956" y="5981982"/>
            <a:ext cx="11593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0" i="0" dirty="0">
                <a:effectLst/>
                <a:latin typeface="Aptos" panose="020B0004020202020204" pitchFamily="34" charset="0"/>
              </a:rPr>
              <a:t>Konferencj</a:t>
            </a:r>
            <a:r>
              <a:rPr lang="pl-PL" dirty="0">
                <a:latin typeface="Aptos" panose="020B0004020202020204" pitchFamily="34" charset="0"/>
              </a:rPr>
              <a:t>a podsumowująca projekt pt. „</a:t>
            </a:r>
            <a:r>
              <a:rPr lang="pl-PL" b="0" i="0" dirty="0">
                <a:effectLst/>
                <a:latin typeface="Aptos" panose="020B0004020202020204" pitchFamily="34" charset="0"/>
              </a:rPr>
              <a:t>Technologia opracowania </a:t>
            </a:r>
            <a:r>
              <a:rPr lang="pl-PL" b="0" i="0" dirty="0" err="1">
                <a:effectLst/>
                <a:latin typeface="Aptos" panose="020B0004020202020204" pitchFamily="34" charset="0"/>
              </a:rPr>
              <a:t>tyflomap</a:t>
            </a:r>
            <a:r>
              <a:rPr lang="pl-PL" b="0" i="0" dirty="0">
                <a:effectLst/>
                <a:latin typeface="Aptos" panose="020B0004020202020204" pitchFamily="34" charset="0"/>
              </a:rPr>
              <a:t> zabytkowych założeń parkowych”</a:t>
            </a:r>
          </a:p>
          <a:p>
            <a:pPr algn="ctr"/>
            <a:r>
              <a:rPr lang="pl-PL" dirty="0">
                <a:latin typeface="Aptos" panose="020B0004020202020204" pitchFamily="34" charset="0"/>
              </a:rPr>
              <a:t>23 maja 2024 r., Warszawa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F843B9B-5DA2-C1DB-8044-F51809A3313A}"/>
              </a:ext>
            </a:extLst>
          </p:cNvPr>
          <p:cNvSpPr txBox="1"/>
          <p:nvPr/>
        </p:nvSpPr>
        <p:spPr>
          <a:xfrm>
            <a:off x="2470428" y="2154704"/>
            <a:ext cx="7344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1" dirty="0">
                <a:latin typeface="Aptos" panose="020B0004020202020204" pitchFamily="34" charset="0"/>
              </a:rPr>
              <a:t>Style sztuki ogrodowej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C19D31B-07DE-C602-9ED7-A187065CCC8D}"/>
              </a:ext>
            </a:extLst>
          </p:cNvPr>
          <p:cNvSpPr txBox="1"/>
          <p:nvPr/>
        </p:nvSpPr>
        <p:spPr>
          <a:xfrm>
            <a:off x="1770482" y="3581400"/>
            <a:ext cx="865103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i="0" dirty="0">
                <a:effectLst/>
                <a:latin typeface="Aptos" panose="020B0004020202020204" pitchFamily="34" charset="0"/>
              </a:rPr>
              <a:t>Dr Anna Traut-Seliga</a:t>
            </a:r>
          </a:p>
          <a:p>
            <a:pPr algn="ctr"/>
            <a:r>
              <a:rPr lang="pl-PL" sz="2400" dirty="0">
                <a:latin typeface="Aptos" panose="020B0004020202020204" pitchFamily="34" charset="0"/>
              </a:rPr>
              <a:t>Akademia Nauk Stosowanych Stefana Batorego</a:t>
            </a:r>
          </a:p>
        </p:txBody>
      </p:sp>
      <p:pic>
        <p:nvPicPr>
          <p:cNvPr id="7" name="Picture 6" descr="C:\Users\Ania\Pictures\aaa style ogrodowe\20210426_122801.jpg">
            <a:extLst>
              <a:ext uri="{FF2B5EF4-FFF2-40B4-BE49-F238E27FC236}">
                <a16:creationId xmlns:a16="http://schemas.microsoft.com/office/drawing/2014/main" id="{978FAB21-25E9-88FE-3B8F-6C6FBA5E1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08368" y="1276524"/>
            <a:ext cx="2450242" cy="18376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1408730"/>
      </p:ext>
    </p:extLst>
  </p:cSld>
  <p:clrMapOvr>
    <a:masterClrMapping/>
  </p:clrMapOvr>
  <p:transition spd="slow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4941CD8-33B6-7384-1475-D9AF97326F5C}"/>
              </a:ext>
            </a:extLst>
          </p:cNvPr>
          <p:cNvSpPr txBox="1"/>
          <p:nvPr/>
        </p:nvSpPr>
        <p:spPr>
          <a:xfrm>
            <a:off x="551384" y="2492896"/>
            <a:ext cx="7488832" cy="3403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Rzeczy są dla ludzi</a:t>
            </a:r>
          </a:p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Trudny wybór w początkowej fazie projektu</a:t>
            </a:r>
          </a:p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Historyczne 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grody to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nie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tylko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funkcjonalne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miejsca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ale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też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kwintesencja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estetyki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wyrazu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artystycznego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</a:t>
            </a:r>
            <a:r>
              <a:rPr lang="pl-PL" sz="1800" b="1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dzieła sztuki</a:t>
            </a:r>
          </a:p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tej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prezentacji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p</a:t>
            </a:r>
            <a:r>
              <a:rPr lang="pl-PL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rzedstawiono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krótko określone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style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ogrodowe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 także scharakteryzowano wybrane do udziału w projekcie ogrody</a:t>
            </a:r>
          </a:p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Synergia elementów: przyroda, elementy kulturowe, talent architekta, umiejętności ogrodnika,  wizja i dobry gust inwestora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>
              <a:lnSpc>
                <a:spcPts val="2624"/>
              </a:lnSpc>
            </a:pP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pl-PL" sz="1800" b="1" i="1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</a:rPr>
              <a:t>Genius</a:t>
            </a:r>
            <a:r>
              <a:rPr lang="pl-PL" sz="1800" b="1" i="1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</a:rPr>
              <a:t> </a:t>
            </a:r>
            <a:r>
              <a:rPr lang="pl-PL" sz="1800" b="1" i="1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</a:rPr>
              <a:t>loci</a:t>
            </a:r>
            <a:endParaRPr lang="en-US" sz="1800" b="1" i="1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A4D2473-F853-BF9D-6613-78CEAE56892C}"/>
              </a:ext>
            </a:extLst>
          </p:cNvPr>
          <p:cNvSpPr txBox="1"/>
          <p:nvPr/>
        </p:nvSpPr>
        <p:spPr>
          <a:xfrm>
            <a:off x="1847528" y="688018"/>
            <a:ext cx="6096000" cy="893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7545"/>
              </a:lnSpc>
              <a:buNone/>
            </a:pPr>
            <a:r>
              <a:rPr lang="en-US" sz="2400" b="1" kern="0" spc="-60" dirty="0" err="1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Wprowadzenie</a:t>
            </a:r>
            <a:r>
              <a:rPr lang="en-US" sz="2400" b="1" kern="0" spc="-6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endParaRPr lang="en-US" sz="2400" dirty="0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F4777B3C-DCF0-EFED-BC3C-3106DCE92A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0256" y="1311573"/>
            <a:ext cx="3427291" cy="51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11098"/>
      </p:ext>
    </p:extLst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E0E445C-3E2A-F239-EC5D-EF13BE5C1942}"/>
              </a:ext>
            </a:extLst>
          </p:cNvPr>
          <p:cNvSpPr txBox="1"/>
          <p:nvPr/>
        </p:nvSpPr>
        <p:spPr>
          <a:xfrm>
            <a:off x="1703512" y="887280"/>
            <a:ext cx="6096000" cy="701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5468"/>
              </a:lnSpc>
              <a:buNone/>
            </a:pPr>
            <a:r>
              <a:rPr lang="pl-PL" sz="2400" b="1" kern="0" spc="-44" dirty="0">
                <a:solidFill>
                  <a:srgbClr val="000000"/>
                </a:solidFill>
                <a:latin typeface="Montserrat" pitchFamily="34" charset="0"/>
              </a:rPr>
              <a:t>Historia sztuki ogrodowej w pigułce</a:t>
            </a:r>
            <a:endParaRPr lang="en-US" sz="2400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EF30AE3-BA88-C182-9D02-788E455C3629}"/>
              </a:ext>
            </a:extLst>
          </p:cNvPr>
          <p:cNvSpPr txBox="1"/>
          <p:nvPr/>
        </p:nvSpPr>
        <p:spPr>
          <a:xfrm>
            <a:off x="871324" y="2758776"/>
            <a:ext cx="7372757" cy="1069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Od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renesansowej</a:t>
            </a:r>
            <a:r>
              <a:rPr lang="pl-PL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geometrii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po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japoński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minimalizm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odzwierciedlają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różne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podejścia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do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projektowania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pl-PL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odbioru sztuki ogrodowej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800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2CD15DFC-45E9-8B6B-A156-630B9DA7B8F3}"/>
              </a:ext>
            </a:extLst>
          </p:cNvPr>
          <p:cNvSpPr txBox="1"/>
          <p:nvPr/>
        </p:nvSpPr>
        <p:spPr>
          <a:xfrm>
            <a:off x="871324" y="3917378"/>
            <a:ext cx="7552516" cy="1069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Wszystkie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style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sztuki ogrodowej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w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mniejszym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lub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większym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stopniu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czerpią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inspirację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z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natury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tworząc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harmonijne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kompozycje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b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</a:b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 tzw. harmonijny krajobraz kulturowy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800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FBC3A5C9-2E83-6BFD-A5D5-911D19611523}"/>
              </a:ext>
            </a:extLst>
          </p:cNvPr>
          <p:cNvSpPr txBox="1"/>
          <p:nvPr/>
        </p:nvSpPr>
        <p:spPr>
          <a:xfrm>
            <a:off x="871324" y="5085184"/>
            <a:ext cx="7552516" cy="736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ód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to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nie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tylko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przestrze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ń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funkcjonaln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ale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także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miejsc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wyrazu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artystycznego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stymulowania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ludzkich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emocji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pl-PL" sz="1800" b="1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 odrębny byt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 </a:t>
            </a:r>
            <a:endParaRPr lang="en-US" sz="1800" dirty="0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D89A5F8E-26A2-C533-2B81-26048B078715}"/>
              </a:ext>
            </a:extLst>
          </p:cNvPr>
          <p:cNvSpPr txBox="1"/>
          <p:nvPr/>
        </p:nvSpPr>
        <p:spPr>
          <a:xfrm>
            <a:off x="854390" y="2044348"/>
            <a:ext cx="7329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/>
              <a:t>Klasyczne style sztuki ogrodowej opisane tutaj stanowiły inspirację </a:t>
            </a:r>
            <a:br>
              <a:rPr lang="pl-PL" dirty="0"/>
            </a:br>
            <a:r>
              <a:rPr lang="pl-PL" dirty="0"/>
              <a:t>dla ogrodników oraz architektów i wracano do nich na przestrzeni stuleci</a:t>
            </a:r>
          </a:p>
        </p:txBody>
      </p:sp>
      <p:pic>
        <p:nvPicPr>
          <p:cNvPr id="20" name="Obraz 19" descr="Obraz zawierający na wolnym powietrzu, drzewo, roślina&#10;&#10;Opis wygenerowany automatycznie">
            <a:extLst>
              <a:ext uri="{FF2B5EF4-FFF2-40B4-BE49-F238E27FC236}">
                <a16:creationId xmlns:a16="http://schemas.microsoft.com/office/drawing/2014/main" id="{92761A90-8CEE-116C-A678-246F32C78D0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54215" y="2888899"/>
            <a:ext cx="4365104" cy="245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9650"/>
      </p:ext>
    </p:extLst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70D0BECC-F65A-CE04-B81A-3AF7F39561B1}"/>
              </a:ext>
            </a:extLst>
          </p:cNvPr>
          <p:cNvSpPr txBox="1"/>
          <p:nvPr/>
        </p:nvSpPr>
        <p:spPr>
          <a:xfrm>
            <a:off x="1847528" y="1052735"/>
            <a:ext cx="28837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Ogrody renesansu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F63D4A8-4722-551C-AE12-B18915DD64C6}"/>
              </a:ext>
            </a:extLst>
          </p:cNvPr>
          <p:cNvSpPr txBox="1"/>
          <p:nvPr/>
        </p:nvSpPr>
        <p:spPr>
          <a:xfrm>
            <a:off x="1472392" y="1763021"/>
            <a:ext cx="6096000" cy="1069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renesansowe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charakteryzowały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symetrycznym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układem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ścieżek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kwater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kwietników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tworząc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spójną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harmonijną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całość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08FCC3A-B57B-B758-27ED-C25DB5B9321D}"/>
              </a:ext>
            </a:extLst>
          </p:cNvPr>
          <p:cNvSpPr txBox="1"/>
          <p:nvPr/>
        </p:nvSpPr>
        <p:spPr>
          <a:xfrm>
            <a:off x="1472392" y="2909221"/>
            <a:ext cx="6096000" cy="1069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Dominowały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regularne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geometryczne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kształty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takie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jak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koła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kwadraty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osie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Ważną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rolę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odgrywały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również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fontanny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rzeźby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0578D2F-50EC-627F-AB90-36C07185B1ED}"/>
              </a:ext>
            </a:extLst>
          </p:cNvPr>
          <p:cNvSpPr txBox="1"/>
          <p:nvPr/>
        </p:nvSpPr>
        <p:spPr>
          <a:xfrm>
            <a:off x="1472392" y="4055421"/>
            <a:ext cx="6096000" cy="1069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Renesansowi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architekci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czerpali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inspirację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z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antycznej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sztuki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tworząc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pełne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klasycznej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harmonii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b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</a:b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doskonałych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proporcji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8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EA18575-B377-72C6-8842-016B40395235}"/>
              </a:ext>
            </a:extLst>
          </p:cNvPr>
          <p:cNvSpPr txBox="1"/>
          <p:nvPr/>
        </p:nvSpPr>
        <p:spPr>
          <a:xfrm>
            <a:off x="8485862" y="1030287"/>
            <a:ext cx="3514967" cy="92333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/>
              <a:t>Podpowiedź: </a:t>
            </a:r>
          </a:p>
          <a:p>
            <a:r>
              <a:rPr lang="pl-PL" dirty="0"/>
              <a:t>styl renesansowy i neorenesansowy </a:t>
            </a:r>
          </a:p>
          <a:p>
            <a:r>
              <a:rPr lang="pl-PL" dirty="0"/>
              <a:t>nazywano również włoskim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CC69A37-F49D-03F3-0178-40D4151C4F54}"/>
              </a:ext>
            </a:extLst>
          </p:cNvPr>
          <p:cNvSpPr txBox="1"/>
          <p:nvPr/>
        </p:nvSpPr>
        <p:spPr>
          <a:xfrm>
            <a:off x="1472392" y="5268054"/>
            <a:ext cx="65269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Ogrody renesansowe, choć bardzo ozdobne, miały też znaczenie </a:t>
            </a:r>
          </a:p>
          <a:p>
            <a:r>
              <a:rPr lang="pl-PL" dirty="0"/>
              <a:t>      użytkowe i dawały schronienie przed światem zewnętrznym</a:t>
            </a:r>
          </a:p>
        </p:txBody>
      </p:sp>
      <p:pic>
        <p:nvPicPr>
          <p:cNvPr id="16" name="Obraz 15" descr="Obraz zawierający na wolnym powietrzu, niebo, Architektura krajobrazu, chmura&#10;&#10;Opis wygenerowany automatycznie">
            <a:extLst>
              <a:ext uri="{FF2B5EF4-FFF2-40B4-BE49-F238E27FC236}">
                <a16:creationId xmlns:a16="http://schemas.microsoft.com/office/drawing/2014/main" id="{ACE6E343-4C63-1F55-B920-95DE995B4F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426" y="4249365"/>
            <a:ext cx="313184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49151"/>
      </p:ext>
    </p:extLst>
  </p:cSld>
  <p:clrMapOvr>
    <a:masterClrMapping/>
  </p:clrMapOvr>
  <p:transition spd="slow"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pic>
        <p:nvPicPr>
          <p:cNvPr id="2" name="Picture 3" descr="C:\Users\Ania\Pictures\aaa style ogrodowe\20200829_100125.jpg">
            <a:extLst>
              <a:ext uri="{FF2B5EF4-FFF2-40B4-BE49-F238E27FC236}">
                <a16:creationId xmlns:a16="http://schemas.microsoft.com/office/drawing/2014/main" id="{223204E4-D742-E926-E964-060FBB04BC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5532" y="1052735"/>
            <a:ext cx="3295656" cy="2471742"/>
          </a:xfrm>
          <a:prstGeom prst="rect">
            <a:avLst/>
          </a:prstGeom>
          <a:noFill/>
        </p:spPr>
      </p:pic>
      <p:pic>
        <p:nvPicPr>
          <p:cNvPr id="4" name="Picture 4" descr="C:\Users\Ania\Pictures\aaa style ogrodowe\8083188-ogrody-zamku-w-ksiazu.jpeg">
            <a:extLst>
              <a:ext uri="{FF2B5EF4-FFF2-40B4-BE49-F238E27FC236}">
                <a16:creationId xmlns:a16="http://schemas.microsoft.com/office/drawing/2014/main" id="{A2FF3B76-BB8D-90AA-32EC-07BEB752C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403048" y="965865"/>
            <a:ext cx="3538992" cy="2667515"/>
          </a:xfrm>
          <a:prstGeom prst="rect">
            <a:avLst/>
          </a:prstGeom>
          <a:noFill/>
        </p:spPr>
      </p:pic>
      <p:pic>
        <p:nvPicPr>
          <p:cNvPr id="5" name="Picture 6" descr="C:\Users\Ania\Pictures\aaa style ogrodowe\unnamed.jpg">
            <a:extLst>
              <a:ext uri="{FF2B5EF4-FFF2-40B4-BE49-F238E27FC236}">
                <a16:creationId xmlns:a16="http://schemas.microsoft.com/office/drawing/2014/main" id="{EAB9804F-BB94-EAD3-6F0B-B6D4A66A7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87488" y="3717032"/>
            <a:ext cx="4090982" cy="3068237"/>
          </a:xfrm>
          <a:prstGeom prst="rect">
            <a:avLst/>
          </a:prstGeom>
          <a:noFill/>
        </p:spPr>
      </p:pic>
      <p:pic>
        <p:nvPicPr>
          <p:cNvPr id="6" name="Picture 5" descr="C:\Users\Ania\Pictures\aaa style ogrodowe\541.jpg">
            <a:extLst>
              <a:ext uri="{FF2B5EF4-FFF2-40B4-BE49-F238E27FC236}">
                <a16:creationId xmlns:a16="http://schemas.microsoft.com/office/drawing/2014/main" id="{66E61297-AB9A-D080-67AA-98C0DCBA6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382378" y="4061980"/>
            <a:ext cx="3800095" cy="2523793"/>
          </a:xfrm>
          <a:prstGeom prst="rect">
            <a:avLst/>
          </a:prstGeom>
          <a:noFill/>
        </p:spPr>
      </p:pic>
      <p:pic>
        <p:nvPicPr>
          <p:cNvPr id="8" name="Obraz 7" descr="Obraz zawierający na wolnym powietrzu, niebo, trawa, drzewo&#10;&#10;Opis wygenerowany automatycznie">
            <a:extLst>
              <a:ext uri="{FF2B5EF4-FFF2-40B4-BE49-F238E27FC236}">
                <a16:creationId xmlns:a16="http://schemas.microsoft.com/office/drawing/2014/main" id="{DC05BD21-5600-13EB-4916-88AE5978E93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279" y="259755"/>
            <a:ext cx="4091947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41466"/>
      </p:ext>
    </p:extLst>
  </p:cSld>
  <p:clrMapOvr>
    <a:masterClrMapping/>
  </p:clrMapOvr>
  <p:transition spd="slow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B162AA47-7E65-87EF-79E5-29ECA1FFF1AA}"/>
              </a:ext>
            </a:extLst>
          </p:cNvPr>
          <p:cNvSpPr txBox="1"/>
          <p:nvPr/>
        </p:nvSpPr>
        <p:spPr>
          <a:xfrm>
            <a:off x="1795477" y="1208232"/>
            <a:ext cx="930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Książ</a:t>
            </a:r>
          </a:p>
        </p:txBody>
      </p:sp>
      <p:pic>
        <p:nvPicPr>
          <p:cNvPr id="5" name="Obraz 4" descr="Obraz zawierający drzewo, na wolnym powietrzu, Architektura krajobrazu, płot&#10;&#10;Opis wygenerowany automatycznie">
            <a:extLst>
              <a:ext uri="{FF2B5EF4-FFF2-40B4-BE49-F238E27FC236}">
                <a16:creationId xmlns:a16="http://schemas.microsoft.com/office/drawing/2014/main" id="{A6EEA128-4635-702B-8339-44D59D3993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1" y="2122367"/>
            <a:ext cx="2924191" cy="3898921"/>
          </a:xfrm>
          <a:prstGeom prst="rect">
            <a:avLst/>
          </a:prstGeom>
        </p:spPr>
      </p:pic>
      <p:pic>
        <p:nvPicPr>
          <p:cNvPr id="7" name="Obraz 6" descr="Obraz zawierający drzewo, roślina, na wolnym powietrzu, płot&#10;&#10;Opis wygenerowany automatycznie">
            <a:extLst>
              <a:ext uri="{FF2B5EF4-FFF2-40B4-BE49-F238E27FC236}">
                <a16:creationId xmlns:a16="http://schemas.microsoft.com/office/drawing/2014/main" id="{631F788F-A4D9-18F9-B8DC-8EE5E39805F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3" y="1052734"/>
            <a:ext cx="4445861" cy="2952329"/>
          </a:xfrm>
          <a:prstGeom prst="rect">
            <a:avLst/>
          </a:prstGeom>
        </p:spPr>
      </p:pic>
      <p:pic>
        <p:nvPicPr>
          <p:cNvPr id="11" name="Obraz 10" descr="Obraz zawierający na wolnym powietrzu, niebo, roślina, drzewo&#10;&#10;Opis wygenerowany automatycznie">
            <a:extLst>
              <a:ext uri="{FF2B5EF4-FFF2-40B4-BE49-F238E27FC236}">
                <a16:creationId xmlns:a16="http://schemas.microsoft.com/office/drawing/2014/main" id="{700890F7-6A00-E5F1-BB2E-628CE77BBB1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916" y="1208232"/>
            <a:ext cx="2603143" cy="5373050"/>
          </a:xfrm>
          <a:prstGeom prst="rect">
            <a:avLst/>
          </a:prstGeom>
        </p:spPr>
      </p:pic>
      <p:pic>
        <p:nvPicPr>
          <p:cNvPr id="14" name="Obraz 13" descr="Obraz zawierający na wolnym powietrzu, krajobraz, drzewo, dom&#10;&#10;Opis wygenerowany automatycznie">
            <a:extLst>
              <a:ext uri="{FF2B5EF4-FFF2-40B4-BE49-F238E27FC236}">
                <a16:creationId xmlns:a16="http://schemas.microsoft.com/office/drawing/2014/main" id="{583CA246-82A9-1996-57A4-C03BE98D789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4293096"/>
            <a:ext cx="4007768" cy="203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24938"/>
      </p:ext>
    </p:extLst>
  </p:cSld>
  <p:clrMapOvr>
    <a:masterClrMapping/>
  </p:clrMapOvr>
  <p:transition spd="slow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EA9DB91-0A61-98E7-F686-CBA9F4CF9E8A}"/>
              </a:ext>
            </a:extLst>
          </p:cNvPr>
          <p:cNvSpPr txBox="1"/>
          <p:nvPr/>
        </p:nvSpPr>
        <p:spPr>
          <a:xfrm>
            <a:off x="1847528" y="1088295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/>
              <a:t>Ogrody baroku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D4E3AC8-E0C0-6042-158A-AD2C6FE785A4}"/>
              </a:ext>
            </a:extLst>
          </p:cNvPr>
          <p:cNvSpPr txBox="1"/>
          <p:nvPr/>
        </p:nvSpPr>
        <p:spPr>
          <a:xfrm>
            <a:off x="8983072" y="995962"/>
            <a:ext cx="3010831" cy="92333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l-PL" dirty="0"/>
              <a:t>Podpowiedź: </a:t>
            </a:r>
          </a:p>
          <a:p>
            <a:r>
              <a:rPr lang="pl-PL" dirty="0"/>
              <a:t>styl barokowy i neobarokowy </a:t>
            </a:r>
          </a:p>
          <a:p>
            <a:r>
              <a:rPr lang="pl-PL" dirty="0"/>
              <a:t>nazywano również francuskim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A9EE44D-E3E0-AB12-B8BA-FC6BF0AF907D}"/>
              </a:ext>
            </a:extLst>
          </p:cNvPr>
          <p:cNvSpPr txBox="1"/>
          <p:nvPr/>
        </p:nvSpPr>
        <p:spPr>
          <a:xfrm>
            <a:off x="59362" y="2887682"/>
            <a:ext cx="806182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Sztuka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ogrodowa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baroku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miała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za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zadanie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wyrażać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potęgę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r>
              <a:rPr lang="pl-PL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    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chwałę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ambicje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właścicieli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 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r>
              <a:rPr lang="pl-PL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    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stawały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manifestacją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sprawowanej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władzy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majestatu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barokowe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odznaczały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zdecydowaną symetrią, </a:t>
            </a:r>
          </a:p>
          <a:p>
            <a:r>
              <a:rPr lang="pl-PL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    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rozmachem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pompą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z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długimi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alejami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r>
              <a:rPr lang="pl-PL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    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rozległymi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tarasami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imponującymi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fontannami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 ogrodach baroku spotkać można wiele form małej architektury, </a:t>
            </a:r>
          </a:p>
          <a:p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     wykorzystywano rośliny do kształtowania gabinetów, parterów roślinnych, </a:t>
            </a:r>
            <a:r>
              <a:rPr lang="pl-PL" sz="1800" i="1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aha</a:t>
            </a:r>
          </a:p>
          <a:p>
            <a:endParaRPr lang="pl-PL" sz="1800" i="1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Rzeźby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groty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ożywiały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przestrzeń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ogrodu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nadając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mu 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r>
              <a:rPr lang="pl-PL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    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dynamicznego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niemal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teatralnego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wyrazu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800" dirty="0"/>
          </a:p>
          <a:p>
            <a:endParaRPr lang="pl-PL" dirty="0"/>
          </a:p>
        </p:txBody>
      </p:sp>
      <p:pic>
        <p:nvPicPr>
          <p:cNvPr id="11" name="Obraz 10" descr="Obraz zawierający niebo, na wolnym powietrzu, budynek, roślina&#10;&#10;Opis wygenerowany automatycznie">
            <a:extLst>
              <a:ext uri="{FF2B5EF4-FFF2-40B4-BE49-F238E27FC236}">
                <a16:creationId xmlns:a16="http://schemas.microsoft.com/office/drawing/2014/main" id="{90496E88-FAE6-BB20-13CD-A901B71BFD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715" y="2752540"/>
            <a:ext cx="4018909" cy="226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66643"/>
      </p:ext>
    </p:extLst>
  </p:cSld>
  <p:clrMapOvr>
    <a:masterClrMapping/>
  </p:clrMapOvr>
  <p:transition spd="slow"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pic>
        <p:nvPicPr>
          <p:cNvPr id="4" name="Obraz 3" descr="Obraz zawierający na wolnym powietrzu, niebo, drzewo, ziemia&#10;&#10;Opis wygenerowany automatycznie">
            <a:extLst>
              <a:ext uri="{FF2B5EF4-FFF2-40B4-BE49-F238E27FC236}">
                <a16:creationId xmlns:a16="http://schemas.microsoft.com/office/drawing/2014/main" id="{29E0924B-2F6E-C8EB-D964-D432033140F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309008"/>
            <a:ext cx="4047772" cy="2276872"/>
          </a:xfrm>
          <a:prstGeom prst="rect">
            <a:avLst/>
          </a:prstGeom>
        </p:spPr>
      </p:pic>
      <p:pic>
        <p:nvPicPr>
          <p:cNvPr id="5" name="Picture 4" descr="C:\Users\Ania\Pictures\aaa style ogrodowe\20210502_123243.jpg">
            <a:extLst>
              <a:ext uri="{FF2B5EF4-FFF2-40B4-BE49-F238E27FC236}">
                <a16:creationId xmlns:a16="http://schemas.microsoft.com/office/drawing/2014/main" id="{6349DBD7-C167-6911-92CA-C59511A99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77008" y="4354681"/>
            <a:ext cx="4166592" cy="2336369"/>
          </a:xfrm>
          <a:prstGeom prst="rect">
            <a:avLst/>
          </a:prstGeom>
          <a:noFill/>
        </p:spPr>
      </p:pic>
      <p:pic>
        <p:nvPicPr>
          <p:cNvPr id="6" name="Picture 2" descr="C:\Users\Ania\Pictures\aaa style ogrodowe\20210508_141652.jpg">
            <a:extLst>
              <a:ext uri="{FF2B5EF4-FFF2-40B4-BE49-F238E27FC236}">
                <a16:creationId xmlns:a16="http://schemas.microsoft.com/office/drawing/2014/main" id="{D10A2425-ED75-16A4-1BD8-50757338D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5400000">
            <a:off x="8207244" y="2927287"/>
            <a:ext cx="4906171" cy="2384944"/>
          </a:xfrm>
          <a:prstGeom prst="rect">
            <a:avLst/>
          </a:prstGeom>
          <a:noFill/>
        </p:spPr>
      </p:pic>
      <p:pic>
        <p:nvPicPr>
          <p:cNvPr id="7" name="Picture 2" descr="C:\Users\Ania\Desktop\Fot 2021\20210426_131741.jpg">
            <a:extLst>
              <a:ext uri="{FF2B5EF4-FFF2-40B4-BE49-F238E27FC236}">
                <a16:creationId xmlns:a16="http://schemas.microsoft.com/office/drawing/2014/main" id="{7792A8EB-1DFF-2269-20D1-B8D5FA8C89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78980" y="1000928"/>
            <a:ext cx="4166592" cy="31249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8550458"/>
      </p:ext>
    </p:extLst>
  </p:cSld>
  <p:clrMapOvr>
    <a:masterClrMapping/>
  </p:clrMapOvr>
  <p:transition spd="slow"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75F8DB12-D0A8-E3C2-309C-4C1DEA16D859}"/>
              </a:ext>
            </a:extLst>
          </p:cNvPr>
          <p:cNvSpPr txBox="1"/>
          <p:nvPr/>
        </p:nvSpPr>
        <p:spPr>
          <a:xfrm>
            <a:off x="1991544" y="1124744"/>
            <a:ext cx="1516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Wilanów</a:t>
            </a:r>
          </a:p>
        </p:txBody>
      </p:sp>
      <p:pic>
        <p:nvPicPr>
          <p:cNvPr id="5" name="Obraz 4" descr="Obraz zawierający na wolnym powietrzu, niebo, drzewo, chmura&#10;&#10;Opis wygenerowany automatycznie">
            <a:extLst>
              <a:ext uri="{FF2B5EF4-FFF2-40B4-BE49-F238E27FC236}">
                <a16:creationId xmlns:a16="http://schemas.microsoft.com/office/drawing/2014/main" id="{32770976-D9B6-A17F-B372-5D800072F7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13" y="2030152"/>
            <a:ext cx="3323861" cy="2492896"/>
          </a:xfrm>
          <a:prstGeom prst="rect">
            <a:avLst/>
          </a:prstGeom>
        </p:spPr>
      </p:pic>
      <p:pic>
        <p:nvPicPr>
          <p:cNvPr id="7" name="Obraz 6" descr="Obraz zawierający niebo, chmura, na wolnym powietrzu, roślina&#10;&#10;Opis wygenerowany automatycznie">
            <a:extLst>
              <a:ext uri="{FF2B5EF4-FFF2-40B4-BE49-F238E27FC236}">
                <a16:creationId xmlns:a16="http://schemas.microsoft.com/office/drawing/2014/main" id="{7E4DF5EE-2CC7-2029-6FA5-FF7B46FF365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948" y="966748"/>
            <a:ext cx="2564904" cy="2564904"/>
          </a:xfrm>
          <a:prstGeom prst="rect">
            <a:avLst/>
          </a:prstGeom>
        </p:spPr>
      </p:pic>
      <p:pic>
        <p:nvPicPr>
          <p:cNvPr id="11" name="Obraz 10" descr="Obraz zawierający na wolnym powietrzu, niebo, roślina, budynek&#10;&#10;Opis wygenerowany automatycznie">
            <a:extLst>
              <a:ext uri="{FF2B5EF4-FFF2-40B4-BE49-F238E27FC236}">
                <a16:creationId xmlns:a16="http://schemas.microsoft.com/office/drawing/2014/main" id="{D93B7DBD-BA16-6E12-BC98-B6BD9A0BA3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963" y="1211765"/>
            <a:ext cx="3921900" cy="5229200"/>
          </a:xfrm>
          <a:prstGeom prst="rect">
            <a:avLst/>
          </a:prstGeom>
        </p:spPr>
      </p:pic>
      <p:pic>
        <p:nvPicPr>
          <p:cNvPr id="14" name="Obraz 13" descr="Obraz zawierający na wolnym powietrzu, niebo, chmura, Ogród botaniczny&#10;&#10;Opis wygenerowany automatycznie">
            <a:extLst>
              <a:ext uri="{FF2B5EF4-FFF2-40B4-BE49-F238E27FC236}">
                <a16:creationId xmlns:a16="http://schemas.microsoft.com/office/drawing/2014/main" id="{B0011DDA-44F5-94A1-C063-1E2E2E1642E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686" y="3717032"/>
            <a:ext cx="2247714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51759"/>
      </p:ext>
    </p:extLst>
  </p:cSld>
  <p:clrMapOvr>
    <a:masterClrMapping/>
  </p:clrMapOvr>
  <p:transition spd="slow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1519382-8AC2-2F0E-35C4-3DB783BE9481}"/>
              </a:ext>
            </a:extLst>
          </p:cNvPr>
          <p:cNvSpPr txBox="1"/>
          <p:nvPr/>
        </p:nvSpPr>
        <p:spPr>
          <a:xfrm>
            <a:off x="1635134" y="988566"/>
            <a:ext cx="5007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Ogrody w stylu sentymentalnym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B871CB7-D74A-86DE-A088-2FB2F2BD0369}"/>
              </a:ext>
            </a:extLst>
          </p:cNvPr>
          <p:cNvSpPr txBox="1"/>
          <p:nvPr/>
        </p:nvSpPr>
        <p:spPr>
          <a:xfrm>
            <a:off x="546210" y="1786740"/>
            <a:ext cx="6096000" cy="507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sentymentalne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odchodziły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od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regularnych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geometrycznych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układów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rzecz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swobodnych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malowniczych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kompozycji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inspirowanych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naturą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>
              <a:lnSpc>
                <a:spcPts val="2624"/>
              </a:lnSpc>
            </a:pP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Wijące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ścieżki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strome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zbocza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romantyczne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stawy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tworzyły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klimat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tajemniczości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nostalgii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>
              <a:lnSpc>
                <a:spcPts val="2624"/>
              </a:lnSpc>
            </a:pPr>
            <a:endParaRPr lang="en-US" sz="1800" dirty="0"/>
          </a:p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Celem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było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wywoływanie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u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odwiedzających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głębokich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nostalgicznych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emocji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wprowadzanie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ich w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nastrojowy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kontemplacyjny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stan.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>
              <a:lnSpc>
                <a:spcPts val="2624"/>
              </a:lnSpc>
            </a:pPr>
            <a:endParaRPr lang="en-US" sz="1800" dirty="0"/>
          </a:p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Każdy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ogród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sentymentalny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był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unikalną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kompozycją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dostosowaną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do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indywidualnych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upodobań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wrażliwości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właściciela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800" dirty="0"/>
          </a:p>
          <a:p>
            <a:pPr marL="0" indent="0">
              <a:lnSpc>
                <a:spcPts val="2624"/>
              </a:lnSpc>
              <a:buNone/>
            </a:pPr>
            <a:endParaRPr lang="en-US" sz="1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A120077-8BEA-5CA7-5805-596C96B48341}"/>
              </a:ext>
            </a:extLst>
          </p:cNvPr>
          <p:cNvSpPr txBox="1"/>
          <p:nvPr/>
        </p:nvSpPr>
        <p:spPr>
          <a:xfrm>
            <a:off x="8597791" y="1250176"/>
            <a:ext cx="3344249" cy="1477328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dirty="0"/>
              <a:t>Podpowiedź: w początkowych </a:t>
            </a:r>
          </a:p>
          <a:p>
            <a:r>
              <a:rPr lang="pl-PL" dirty="0"/>
              <a:t>fazach rozwoju stylu ogrody takie </a:t>
            </a:r>
          </a:p>
          <a:p>
            <a:r>
              <a:rPr lang="pl-PL" dirty="0"/>
              <a:t>nazywano orientalnymi, </a:t>
            </a:r>
          </a:p>
          <a:p>
            <a:r>
              <a:rPr lang="pl-PL" dirty="0"/>
              <a:t>później przekształciły się </a:t>
            </a:r>
          </a:p>
          <a:p>
            <a:r>
              <a:rPr lang="pl-PL" dirty="0"/>
              <a:t>w ogrody romantyczne</a:t>
            </a:r>
          </a:p>
        </p:txBody>
      </p:sp>
      <p:pic>
        <p:nvPicPr>
          <p:cNvPr id="8" name="Obraz 7" descr="Obraz zawierający na wolnym powietrzu, drzewo, chmura, woda&#10;&#10;Opis wygenerowany automatycznie">
            <a:extLst>
              <a:ext uri="{FF2B5EF4-FFF2-40B4-BE49-F238E27FC236}">
                <a16:creationId xmlns:a16="http://schemas.microsoft.com/office/drawing/2014/main" id="{923E3857-13A9-B6EB-0EE4-D593189A2A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976" y="3803368"/>
            <a:ext cx="3726503" cy="279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2986"/>
      </p:ext>
    </p:extLst>
  </p:cSld>
  <p:clrMapOvr>
    <a:masterClrMapping/>
  </p:clrMapOvr>
  <p:transition spd="slow"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pic>
        <p:nvPicPr>
          <p:cNvPr id="4" name="Picture 5" descr="C:\Users\Ania\Pictures\aaa style ogrodowe\20210426_115331.jpg">
            <a:extLst>
              <a:ext uri="{FF2B5EF4-FFF2-40B4-BE49-F238E27FC236}">
                <a16:creationId xmlns:a16="http://schemas.microsoft.com/office/drawing/2014/main" id="{BABDF890-07E8-7A3E-D88D-AB28541B8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55440" y="1039663"/>
            <a:ext cx="3810026" cy="2857520"/>
          </a:xfrm>
          <a:prstGeom prst="rect">
            <a:avLst/>
          </a:prstGeom>
          <a:noFill/>
        </p:spPr>
      </p:pic>
      <p:pic>
        <p:nvPicPr>
          <p:cNvPr id="6" name="Obraz 5" descr="Obraz zawierający na wolnym powietrzu, niebo, dom, roślina&#10;&#10;Opis wygenerowany automatycznie">
            <a:extLst>
              <a:ext uri="{FF2B5EF4-FFF2-40B4-BE49-F238E27FC236}">
                <a16:creationId xmlns:a16="http://schemas.microsoft.com/office/drawing/2014/main" id="{6C89A2E6-2B99-8A7D-915C-4B40B8718E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37" y="1039663"/>
            <a:ext cx="3707904" cy="2780928"/>
          </a:xfrm>
          <a:prstGeom prst="rect">
            <a:avLst/>
          </a:prstGeom>
        </p:spPr>
      </p:pic>
      <p:pic>
        <p:nvPicPr>
          <p:cNvPr id="7" name="Picture 7" descr="C:\Users\Ania\Pictures\aaa style ogrodowe\20210426_121835.jpg">
            <a:extLst>
              <a:ext uri="{FF2B5EF4-FFF2-40B4-BE49-F238E27FC236}">
                <a16:creationId xmlns:a16="http://schemas.microsoft.com/office/drawing/2014/main" id="{D5E2C233-2049-BA2F-822D-4CAD875F3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35560" y="4024734"/>
            <a:ext cx="3676658" cy="2757494"/>
          </a:xfrm>
          <a:prstGeom prst="rect">
            <a:avLst/>
          </a:prstGeom>
          <a:noFill/>
        </p:spPr>
      </p:pic>
      <p:pic>
        <p:nvPicPr>
          <p:cNvPr id="11" name="Obraz 10" descr="Obraz zawierający na wolnym powietrzu, upadek, niebo, trawa&#10;&#10;Opis wygenerowany automatycznie">
            <a:extLst>
              <a:ext uri="{FF2B5EF4-FFF2-40B4-BE49-F238E27FC236}">
                <a16:creationId xmlns:a16="http://schemas.microsoft.com/office/drawing/2014/main" id="{5D1CCC1A-3607-872C-9346-8D8D4573A2C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4004558"/>
            <a:ext cx="4765920" cy="268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49113"/>
      </p:ext>
    </p:extLst>
  </p:cSld>
  <p:clrMapOvr>
    <a:masterClrMapping/>
  </p:clrMapOvr>
  <p:transition spd="slow"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pic>
        <p:nvPicPr>
          <p:cNvPr id="6" name="Obraz 5" descr="Obraz zawierający na wolnym powietrzu, drzewo, chmura, jesień&#10;&#10;Opis wygenerowany automatycznie">
            <a:extLst>
              <a:ext uri="{FF2B5EF4-FFF2-40B4-BE49-F238E27FC236}">
                <a16:creationId xmlns:a16="http://schemas.microsoft.com/office/drawing/2014/main" id="{760CA7DD-1B5C-96E1-6805-C5793C997D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45" y="3621146"/>
            <a:ext cx="5583943" cy="3140968"/>
          </a:xfrm>
          <a:prstGeom prst="rect">
            <a:avLst/>
          </a:prstGeom>
        </p:spPr>
      </p:pic>
      <p:pic>
        <p:nvPicPr>
          <p:cNvPr id="8" name="Obraz 7" descr="Obraz zawierający na wolnym powietrzu, drzewo, roślina&#10;&#10;Opis wygenerowany automatycznie">
            <a:extLst>
              <a:ext uri="{FF2B5EF4-FFF2-40B4-BE49-F238E27FC236}">
                <a16:creationId xmlns:a16="http://schemas.microsoft.com/office/drawing/2014/main" id="{A42D9468-F0E4-0E29-3E46-B9CC0A0D69F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19190" y="3151020"/>
            <a:ext cx="4365104" cy="2455371"/>
          </a:xfrm>
          <a:prstGeom prst="rect">
            <a:avLst/>
          </a:prstGeom>
        </p:spPr>
      </p:pic>
      <p:pic>
        <p:nvPicPr>
          <p:cNvPr id="13" name="Obraz 12" descr="Obraz zawierający na wolnym powietrzu, niebo, drzewo, Ruiny&#10;&#10;Opis wygenerowany automatycznie">
            <a:extLst>
              <a:ext uri="{FF2B5EF4-FFF2-40B4-BE49-F238E27FC236}">
                <a16:creationId xmlns:a16="http://schemas.microsoft.com/office/drawing/2014/main" id="{085498B6-B59C-8046-0AA8-3CA8A001118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32" y="984672"/>
            <a:ext cx="4431815" cy="2492896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B9DBB52-72FF-BB6C-C583-1BB46443F34D}"/>
              </a:ext>
            </a:extLst>
          </p:cNvPr>
          <p:cNvSpPr txBox="1"/>
          <p:nvPr/>
        </p:nvSpPr>
        <p:spPr>
          <a:xfrm>
            <a:off x="574995" y="1196752"/>
            <a:ext cx="1336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Arkadia</a:t>
            </a:r>
          </a:p>
        </p:txBody>
      </p:sp>
      <p:pic>
        <p:nvPicPr>
          <p:cNvPr id="5" name="Obraz 4" descr="Obraz zawierający drzewo, na wolnym powietrzu, roślina, staw&#10;&#10;Opis wygenerowany automatycznie">
            <a:extLst>
              <a:ext uri="{FF2B5EF4-FFF2-40B4-BE49-F238E27FC236}">
                <a16:creationId xmlns:a16="http://schemas.microsoft.com/office/drawing/2014/main" id="{6E28163B-DB3D-A3B6-5503-638BFF7E2A9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046462"/>
            <a:ext cx="3229040" cy="242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05913"/>
      </p:ext>
    </p:extLst>
  </p:cSld>
  <p:clrMapOvr>
    <a:masterClrMapping/>
  </p:clrMapOvr>
  <p:transition spd="slow"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8F6BE69-2EAB-11D1-6CCC-52462B779691}"/>
              </a:ext>
            </a:extLst>
          </p:cNvPr>
          <p:cNvSpPr txBox="1"/>
          <p:nvPr/>
        </p:nvSpPr>
        <p:spPr>
          <a:xfrm>
            <a:off x="1847528" y="1052735"/>
            <a:ext cx="33768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Ogrody krajobrazowe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4FB5D8C-5765-3A07-F346-89ADE15EFEE4}"/>
              </a:ext>
            </a:extLst>
          </p:cNvPr>
          <p:cNvSpPr txBox="1"/>
          <p:nvPr/>
        </p:nvSpPr>
        <p:spPr>
          <a:xfrm>
            <a:off x="263352" y="1916832"/>
            <a:ext cx="6096000" cy="507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krajobrazowe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odrzuca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geometryczną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symetrię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rzecz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swobodnych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malowniczych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kompozycji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nawiązujących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do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naturalnego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krajobrazu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>
              <a:lnSpc>
                <a:spcPts val="2624"/>
              </a:lnSpc>
            </a:pP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Projektanci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dążyli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do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harmonijnego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wtopienia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ogrodu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b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</a:b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otaczające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go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środowisko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naturalne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 zabiegali o jak największą ich powierzchnię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>
              <a:lnSpc>
                <a:spcPts val="2624"/>
              </a:lnSpc>
            </a:pPr>
            <a:endParaRPr lang="en-US" sz="1800" dirty="0"/>
          </a:p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Strategiczne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rozmieszczenie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drzew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krzewów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stawów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tworzyło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grę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światła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cieni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dodając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ogrodowi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dynamiki (ekrany)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pl-PL" sz="1800" dirty="0">
              <a:solidFill>
                <a:srgbClr val="3D3838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>
              <a:lnSpc>
                <a:spcPts val="2624"/>
              </a:lnSpc>
            </a:pPr>
            <a:endParaRPr lang="en-US" sz="1800" dirty="0"/>
          </a:p>
          <a:p>
            <a:pPr marL="285750" indent="-285750">
              <a:lnSpc>
                <a:spcPts val="2624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Ogrody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krajobrazowe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miały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wzbudzać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w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odwiedzających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uczucia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spokoju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pl-PL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piękna, </a:t>
            </a:r>
            <a:r>
              <a:rPr lang="pl-PL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odprężenia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harmonii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z </a:t>
            </a:r>
            <a:r>
              <a:rPr lang="en-US" sz="18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naturą</a:t>
            </a: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800" dirty="0"/>
          </a:p>
          <a:p>
            <a:pPr marL="0" indent="0">
              <a:lnSpc>
                <a:spcPts val="2624"/>
              </a:lnSpc>
              <a:buNone/>
            </a:pPr>
            <a:endParaRPr lang="en-US" sz="1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7CC0F97-71C3-BEDB-DD19-43BE21BAE683}"/>
              </a:ext>
            </a:extLst>
          </p:cNvPr>
          <p:cNvSpPr txBox="1"/>
          <p:nvPr/>
        </p:nvSpPr>
        <p:spPr>
          <a:xfrm>
            <a:off x="8466623" y="1058990"/>
            <a:ext cx="3468129" cy="646331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dirty="0"/>
              <a:t>Podpowiedź: ogrody krajobrazowe </a:t>
            </a:r>
          </a:p>
          <a:p>
            <a:r>
              <a:rPr lang="pl-PL" dirty="0"/>
              <a:t>nazywane były również angielskimi</a:t>
            </a:r>
          </a:p>
        </p:txBody>
      </p:sp>
      <p:pic>
        <p:nvPicPr>
          <p:cNvPr id="8" name="Obraz 7" descr="Obraz zawierający na wolnym powietrzu, upadek, niebo, Liściasty&#10;&#10;Opis wygenerowany automatycznie">
            <a:extLst>
              <a:ext uri="{FF2B5EF4-FFF2-40B4-BE49-F238E27FC236}">
                <a16:creationId xmlns:a16="http://schemas.microsoft.com/office/drawing/2014/main" id="{BBE0216F-30F0-D17B-5843-A15B905EED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790" y="3870160"/>
            <a:ext cx="4815858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36065"/>
      </p:ext>
    </p:extLst>
  </p:cSld>
  <p:clrMapOvr>
    <a:masterClrMapping/>
  </p:clrMapOvr>
  <p:transition spd="slow"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pic>
        <p:nvPicPr>
          <p:cNvPr id="2" name="Picture 2" descr="C:\Users\Ania\Pictures\aaa style ogrodowe\13192525_park-miejski-w-skierniewicach51963556-20140016.jpg">
            <a:extLst>
              <a:ext uri="{FF2B5EF4-FFF2-40B4-BE49-F238E27FC236}">
                <a16:creationId xmlns:a16="http://schemas.microsoft.com/office/drawing/2014/main" id="{AD55893C-6245-E5A8-C47F-E7AE0B7C8E4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9336" y="1074707"/>
            <a:ext cx="4636730" cy="3071834"/>
          </a:xfrm>
          <a:prstGeom prst="rect">
            <a:avLst/>
          </a:prstGeom>
          <a:noFill/>
        </p:spPr>
      </p:pic>
      <p:pic>
        <p:nvPicPr>
          <p:cNvPr id="4" name="Picture 8" descr="C:\Users\Ania\Pictures\aaa style ogrodowe\Prior Park Mansion (1).JPG">
            <a:extLst>
              <a:ext uri="{FF2B5EF4-FFF2-40B4-BE49-F238E27FC236}">
                <a16:creationId xmlns:a16="http://schemas.microsoft.com/office/drawing/2014/main" id="{E88F26CE-9AA9-5D77-D65D-BAB46F75F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29464" y="1109169"/>
            <a:ext cx="3466936" cy="2593701"/>
          </a:xfrm>
          <a:prstGeom prst="rect">
            <a:avLst/>
          </a:prstGeom>
          <a:noFill/>
        </p:spPr>
      </p:pic>
      <p:pic>
        <p:nvPicPr>
          <p:cNvPr id="5" name="Picture 9" descr="C:\Users\Ania\Pictures\aaa style ogrodowe\Skierniewice_-_park_pałacowy.jpg">
            <a:extLst>
              <a:ext uri="{FF2B5EF4-FFF2-40B4-BE49-F238E27FC236}">
                <a16:creationId xmlns:a16="http://schemas.microsoft.com/office/drawing/2014/main" id="{31D632F6-B8A5-1FC8-3DBF-5D01058FF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91544" y="4293096"/>
            <a:ext cx="3644348" cy="2423104"/>
          </a:xfrm>
          <a:prstGeom prst="rect">
            <a:avLst/>
          </a:prstGeom>
          <a:noFill/>
        </p:spPr>
      </p:pic>
      <p:pic>
        <p:nvPicPr>
          <p:cNvPr id="7" name="Obraz 6" descr="Obraz zawierający na wolnym powietrzu, upadek, jesień, trawa&#10;&#10;Opis wygenerowany automatycznie">
            <a:extLst>
              <a:ext uri="{FF2B5EF4-FFF2-40B4-BE49-F238E27FC236}">
                <a16:creationId xmlns:a16="http://schemas.microsoft.com/office/drawing/2014/main" id="{1C37B88C-9014-4426-F4B2-7B2B7C791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005" y="3853661"/>
            <a:ext cx="4815858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2435"/>
      </p:ext>
    </p:extLst>
  </p:cSld>
  <p:clrMapOvr>
    <a:masterClrMapping/>
  </p:clrMapOvr>
  <p:transition spd="slow"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6B1350F-A3F4-C9DD-6299-86A878E90CF9}"/>
              </a:ext>
            </a:extLst>
          </p:cNvPr>
          <p:cNvSpPr txBox="1"/>
          <p:nvPr/>
        </p:nvSpPr>
        <p:spPr>
          <a:xfrm>
            <a:off x="1775520" y="1124744"/>
            <a:ext cx="1560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Krasiczyn</a:t>
            </a:r>
          </a:p>
        </p:txBody>
      </p:sp>
      <p:pic>
        <p:nvPicPr>
          <p:cNvPr id="5" name="Obraz 4" descr="Obraz zawierający na wolnym powietrzu, roślina, niebo, krajobraz&#10;&#10;Opis wygenerowany automatycznie">
            <a:extLst>
              <a:ext uri="{FF2B5EF4-FFF2-40B4-BE49-F238E27FC236}">
                <a16:creationId xmlns:a16="http://schemas.microsoft.com/office/drawing/2014/main" id="{36E2BBDE-21A1-1D40-280E-88EAC22E467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937800"/>
            <a:ext cx="3495003" cy="2621252"/>
          </a:xfrm>
          <a:prstGeom prst="rect">
            <a:avLst/>
          </a:prstGeom>
        </p:spPr>
      </p:pic>
      <p:pic>
        <p:nvPicPr>
          <p:cNvPr id="7" name="Obraz 6" descr="Obraz zawierający na wolnym powietrzu, trawa, niebo, krajobraz&#10;&#10;Opis wygenerowany automatycznie">
            <a:extLst>
              <a:ext uri="{FF2B5EF4-FFF2-40B4-BE49-F238E27FC236}">
                <a16:creationId xmlns:a16="http://schemas.microsoft.com/office/drawing/2014/main" id="{7E87DC35-79E8-E791-5290-45AA1C194F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776" y="4130996"/>
            <a:ext cx="3419872" cy="2564904"/>
          </a:xfrm>
          <a:prstGeom prst="rect">
            <a:avLst/>
          </a:prstGeom>
        </p:spPr>
      </p:pic>
      <p:pic>
        <p:nvPicPr>
          <p:cNvPr id="11" name="Obraz 10" descr="Obraz zawierający na wolnym powietrzu, drzewo, roślina, trawa&#10;&#10;Opis wygenerowany automatycznie">
            <a:extLst>
              <a:ext uri="{FF2B5EF4-FFF2-40B4-BE49-F238E27FC236}">
                <a16:creationId xmlns:a16="http://schemas.microsoft.com/office/drawing/2014/main" id="{E13F32CB-AC4B-F1F9-F24A-F531287CB3E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782" y="943490"/>
            <a:ext cx="3927082" cy="2945312"/>
          </a:xfrm>
          <a:prstGeom prst="rect">
            <a:avLst/>
          </a:prstGeom>
        </p:spPr>
      </p:pic>
      <p:pic>
        <p:nvPicPr>
          <p:cNvPr id="14" name="Obraz 13" descr="Obraz zawierający na wolnym powietrzu, drzewo, chmura, budynek&#10;&#10;Opis wygenerowany automatycznie">
            <a:extLst>
              <a:ext uri="{FF2B5EF4-FFF2-40B4-BE49-F238E27FC236}">
                <a16:creationId xmlns:a16="http://schemas.microsoft.com/office/drawing/2014/main" id="{85E20613-F858-CD17-5F34-077B364DA42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68" y="4086555"/>
            <a:ext cx="3495002" cy="262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818354"/>
      </p:ext>
    </p:extLst>
  </p:cSld>
  <p:clrMapOvr>
    <a:masterClrMapping/>
  </p:clrMapOvr>
  <p:transition spd="slow"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D433EEC0-E07F-AB50-595B-16173BEF4734}"/>
              </a:ext>
            </a:extLst>
          </p:cNvPr>
          <p:cNvSpPr txBox="1"/>
          <p:nvPr/>
        </p:nvSpPr>
        <p:spPr>
          <a:xfrm>
            <a:off x="1703512" y="925867"/>
            <a:ext cx="4044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Ogrody w stylu japońskim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2EE994D-5181-F4A8-9670-EB2D44DDDDD9}"/>
              </a:ext>
            </a:extLst>
          </p:cNvPr>
          <p:cNvSpPr txBox="1"/>
          <p:nvPr/>
        </p:nvSpPr>
        <p:spPr>
          <a:xfrm>
            <a:off x="191344" y="1845439"/>
            <a:ext cx="754847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Ogrody w stylu japońskim odznaczają się harmonią </a:t>
            </a:r>
          </a:p>
          <a:p>
            <a:r>
              <a:rPr lang="pl-PL" dirty="0"/>
              <a:t>      i silnie oddziałują na stan ducha odbiorcy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Ogrody japońskie odzwierciedlają naturę, ale jej ślepo nie kopiują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Styl ogrodu japońskiego jest łatwo rozpoznawalny, </a:t>
            </a:r>
          </a:p>
          <a:p>
            <a:r>
              <a:rPr lang="pl-PL" dirty="0"/>
              <a:t>     ponieważ zawiera ściśle określone elementy, w konkretnych proporcjach, </a:t>
            </a:r>
          </a:p>
          <a:p>
            <a:r>
              <a:rPr lang="pl-PL" dirty="0"/>
              <a:t>     np.: kamienie, zbiorniki wodne, kaskady, piasek, konkretne gatunki roślin, </a:t>
            </a:r>
          </a:p>
          <a:p>
            <a:r>
              <a:rPr lang="pl-PL" dirty="0"/>
              <a:t>     „coś starego”, określone budowle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 ogrodach japońskich ważniejsze jest to, czego nie ma, niż to, co jest (Zen)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Zakładanie ogrodu i jego pielęgnacja to rodzaj medytacji. </a:t>
            </a:r>
          </a:p>
          <a:p>
            <a:r>
              <a:rPr lang="pl-PL" dirty="0"/>
              <a:t>     Ogród japoński nigdy nie jest ukończony.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A2322D1-23C3-587F-D748-E39547FF503B}"/>
              </a:ext>
            </a:extLst>
          </p:cNvPr>
          <p:cNvSpPr txBox="1"/>
          <p:nvPr/>
        </p:nvSpPr>
        <p:spPr>
          <a:xfrm>
            <a:off x="8586068" y="1052735"/>
            <a:ext cx="3347776" cy="1200329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dirty="0"/>
              <a:t>Podpowiedź: ogrodu japońskiego </a:t>
            </a:r>
          </a:p>
          <a:p>
            <a:r>
              <a:rPr lang="pl-PL" dirty="0"/>
              <a:t>nie zwiedza się w biegu. </a:t>
            </a:r>
          </a:p>
          <a:p>
            <a:r>
              <a:rPr lang="pl-PL" dirty="0"/>
              <a:t>Aby go docenić, trzeba mieć czas </a:t>
            </a:r>
          </a:p>
          <a:p>
            <a:r>
              <a:rPr lang="pl-PL" dirty="0"/>
              <a:t>i umieć pić z pustej filiżanki.</a:t>
            </a:r>
          </a:p>
        </p:txBody>
      </p:sp>
      <p:pic>
        <p:nvPicPr>
          <p:cNvPr id="8" name="Obraz 7" descr="Obraz zawierający na wolnym powietrzu, upadek, roślina, jesień&#10;&#10;Opis wygenerowany automatycznie">
            <a:extLst>
              <a:ext uri="{FF2B5EF4-FFF2-40B4-BE49-F238E27FC236}">
                <a16:creationId xmlns:a16="http://schemas.microsoft.com/office/drawing/2014/main" id="{4BDC43E9-CF7B-57F9-DEF4-58E4A78926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625" y="4387128"/>
            <a:ext cx="4005447" cy="225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098979"/>
      </p:ext>
    </p:extLst>
  </p:cSld>
  <p:clrMapOvr>
    <a:masterClrMapping/>
  </p:clrMapOvr>
  <p:transition spd="slow"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pic>
        <p:nvPicPr>
          <p:cNvPr id="4" name="Picture 3" descr="C:\Users\Ania\Pictures\aaa style ogrodowe\117721908_3417493761604167_8627510926150816250_n.jpg">
            <a:extLst>
              <a:ext uri="{FF2B5EF4-FFF2-40B4-BE49-F238E27FC236}">
                <a16:creationId xmlns:a16="http://schemas.microsoft.com/office/drawing/2014/main" id="{ED9DB3DD-C0B7-3F75-983D-A1548D2E7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5360" y="1099867"/>
            <a:ext cx="3714744" cy="2786058"/>
          </a:xfrm>
          <a:prstGeom prst="rect">
            <a:avLst/>
          </a:prstGeom>
          <a:noFill/>
        </p:spPr>
      </p:pic>
      <p:pic>
        <p:nvPicPr>
          <p:cNvPr id="5" name="Obraz 4" descr="Obraz zawierający na wolnym powietrzu, upadek, jesień, Liściasty&#10;&#10;Opis wygenerowany automatycznie">
            <a:extLst>
              <a:ext uri="{FF2B5EF4-FFF2-40B4-BE49-F238E27FC236}">
                <a16:creationId xmlns:a16="http://schemas.microsoft.com/office/drawing/2014/main" id="{D4BC47E8-C702-4BB9-308F-7961F22611C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4293096"/>
            <a:ext cx="4122110" cy="2318687"/>
          </a:xfrm>
          <a:prstGeom prst="rect">
            <a:avLst/>
          </a:prstGeom>
        </p:spPr>
      </p:pic>
      <p:pic>
        <p:nvPicPr>
          <p:cNvPr id="7" name="Obraz 6" descr="Obraz zawierający na wolnym powietrzu, ziemia, roślina, drzewo&#10;&#10;Opis wygenerowany automatycznie">
            <a:extLst>
              <a:ext uri="{FF2B5EF4-FFF2-40B4-BE49-F238E27FC236}">
                <a16:creationId xmlns:a16="http://schemas.microsoft.com/office/drawing/2014/main" id="{2D9DCF73-B07C-C33C-DA7F-10096AD4DE6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458" y="4077072"/>
            <a:ext cx="4050102" cy="2278182"/>
          </a:xfrm>
          <a:prstGeom prst="rect">
            <a:avLst/>
          </a:prstGeom>
        </p:spPr>
      </p:pic>
      <p:pic>
        <p:nvPicPr>
          <p:cNvPr id="11" name="Obraz 10" descr="Obraz zawierający na wolnym powietrzu, jesień, skała, upadek&#10;&#10;Opis wygenerowany automatycznie">
            <a:extLst>
              <a:ext uri="{FF2B5EF4-FFF2-40B4-BE49-F238E27FC236}">
                <a16:creationId xmlns:a16="http://schemas.microsoft.com/office/drawing/2014/main" id="{6A080735-3DFB-2754-73F2-127FD089AEA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221" y="996853"/>
            <a:ext cx="4807531" cy="270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57697"/>
      </p:ext>
    </p:extLst>
  </p:cSld>
  <p:clrMapOvr>
    <a:masterClrMapping/>
  </p:clrMapOvr>
  <p:transition spd="slow"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69E2029-340C-AF71-9EE5-6CB349BE0030}"/>
              </a:ext>
            </a:extLst>
          </p:cNvPr>
          <p:cNvSpPr txBox="1"/>
          <p:nvPr/>
        </p:nvSpPr>
        <p:spPr>
          <a:xfrm>
            <a:off x="1703512" y="882926"/>
            <a:ext cx="4647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Ogród japoński we Wrocławiu</a:t>
            </a:r>
          </a:p>
        </p:txBody>
      </p:sp>
      <p:pic>
        <p:nvPicPr>
          <p:cNvPr id="5" name="Obraz 4" descr="Obraz zawierający na wolnym powietrzu, upadek, ziemia, jesień&#10;&#10;Opis wygenerowany automatycznie">
            <a:extLst>
              <a:ext uri="{FF2B5EF4-FFF2-40B4-BE49-F238E27FC236}">
                <a16:creationId xmlns:a16="http://schemas.microsoft.com/office/drawing/2014/main" id="{7B0805B1-992A-7A77-60BF-5E47997ACA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13" y="1732384"/>
            <a:ext cx="4047772" cy="2276872"/>
          </a:xfrm>
          <a:prstGeom prst="rect">
            <a:avLst/>
          </a:prstGeom>
        </p:spPr>
      </p:pic>
      <p:pic>
        <p:nvPicPr>
          <p:cNvPr id="7" name="Obraz 6" descr="Obraz zawierający drzewo, na wolnym powietrzu, roślina, niebo&#10;&#10;Opis wygenerowany automatycznie">
            <a:extLst>
              <a:ext uri="{FF2B5EF4-FFF2-40B4-BE49-F238E27FC236}">
                <a16:creationId xmlns:a16="http://schemas.microsoft.com/office/drawing/2014/main" id="{BC18C8AA-9E7A-830D-0D5D-496ED4D8A1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994" y="4437112"/>
            <a:ext cx="3919758" cy="2204864"/>
          </a:xfrm>
          <a:prstGeom prst="rect">
            <a:avLst/>
          </a:prstGeom>
        </p:spPr>
      </p:pic>
      <p:pic>
        <p:nvPicPr>
          <p:cNvPr id="11" name="Obraz 10" descr="Obraz zawierający na wolnym powietrzu, drzewo, ziemia, Architektura krajobrazu&#10;&#10;Opis wygenerowany automatycznie">
            <a:extLst>
              <a:ext uri="{FF2B5EF4-FFF2-40B4-BE49-F238E27FC236}">
                <a16:creationId xmlns:a16="http://schemas.microsoft.com/office/drawing/2014/main" id="{8015033F-7B6A-E8D8-E6D4-D2D24A1F6A1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160" y="1052734"/>
            <a:ext cx="4736527" cy="2664297"/>
          </a:xfrm>
          <a:prstGeom prst="rect">
            <a:avLst/>
          </a:prstGeom>
        </p:spPr>
      </p:pic>
      <p:pic>
        <p:nvPicPr>
          <p:cNvPr id="14" name="Obraz 13" descr="Obraz zawierający na wolnym powietrzu, drzewo, jesień, Architektura krajobrazu&#10;&#10;Opis wygenerowany automatycznie">
            <a:extLst>
              <a:ext uri="{FF2B5EF4-FFF2-40B4-BE49-F238E27FC236}">
                <a16:creationId xmlns:a16="http://schemas.microsoft.com/office/drawing/2014/main" id="{AFFFD097-51E5-CFC5-4921-02DBB9D45B9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25" y="4072741"/>
            <a:ext cx="4431815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29423"/>
      </p:ext>
    </p:extLst>
  </p:cSld>
  <p:clrMapOvr>
    <a:masterClrMapping/>
  </p:clrMapOvr>
  <p:transition spd="slow"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AA6ED81-B226-C648-61C7-4C5000C0A7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7768" y="836712"/>
            <a:ext cx="633442" cy="101354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76C6AAB2-1055-BF93-0DB4-0E46D6B844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7768" y="1916832"/>
            <a:ext cx="656016" cy="1049666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76B5341B-0EFE-E9CD-2026-2E4B4BE8B0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3186" y="3014375"/>
            <a:ext cx="656016" cy="104966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8CD03299-3D47-576A-1534-F7D0043C45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3186" y="4107526"/>
            <a:ext cx="656016" cy="104966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</p:pic>
      <p:pic>
        <p:nvPicPr>
          <p:cNvPr id="7" name="Image 4" descr="preencoded.png">
            <a:extLst>
              <a:ext uri="{FF2B5EF4-FFF2-40B4-BE49-F238E27FC236}">
                <a16:creationId xmlns:a16="http://schemas.microsoft.com/office/drawing/2014/main" id="{EBB88778-1930-B70C-54E7-591DAB5CD1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33186" y="5200677"/>
            <a:ext cx="656016" cy="104966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C81C841-BBA7-8562-9C6C-EECBDD334AE9}"/>
              </a:ext>
            </a:extLst>
          </p:cNvPr>
          <p:cNvSpPr txBox="1"/>
          <p:nvPr/>
        </p:nvSpPr>
        <p:spPr>
          <a:xfrm>
            <a:off x="4851648" y="1175490"/>
            <a:ext cx="6054208" cy="335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1914"/>
              </a:lnSpc>
              <a:buNone/>
            </a:pPr>
            <a:r>
              <a:rPr lang="pl-PL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Styl r</a:t>
            </a:r>
            <a:r>
              <a:rPr lang="en-US" sz="1800" b="1" kern="0" spc="-15" dirty="0" err="1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enesans</a:t>
            </a:r>
            <a:r>
              <a:rPr lang="pl-PL" sz="1800" b="1" kern="0" spc="-15" dirty="0" err="1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owy</a:t>
            </a:r>
            <a:r>
              <a:rPr lang="pl-PL" sz="1800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geometria, antyk, użytkowość</a:t>
            </a:r>
            <a:endParaRPr lang="en-US" sz="1800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30E6EB7-2913-680D-E86B-5F7E5A90D0D5}"/>
              </a:ext>
            </a:extLst>
          </p:cNvPr>
          <p:cNvSpPr txBox="1"/>
          <p:nvPr/>
        </p:nvSpPr>
        <p:spPr>
          <a:xfrm>
            <a:off x="4823008" y="2284461"/>
            <a:ext cx="6096000" cy="335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1914"/>
              </a:lnSpc>
              <a:buNone/>
            </a:pPr>
            <a:r>
              <a:rPr lang="pl-PL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Styl barokowy</a:t>
            </a:r>
            <a:r>
              <a:rPr lang="pl-PL" sz="1800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symetria, przepych, </a:t>
            </a:r>
            <a:r>
              <a:rPr lang="pl-PL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potęga</a:t>
            </a:r>
            <a:r>
              <a:rPr lang="pl-PL" sz="1800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</a:t>
            </a:r>
            <a:endParaRPr lang="en-US" sz="1800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3958D02-BACE-6F16-966E-46C19E9372E7}"/>
              </a:ext>
            </a:extLst>
          </p:cNvPr>
          <p:cNvSpPr txBox="1"/>
          <p:nvPr/>
        </p:nvSpPr>
        <p:spPr>
          <a:xfrm>
            <a:off x="4823008" y="3322320"/>
            <a:ext cx="6313552" cy="335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1914"/>
              </a:lnSpc>
              <a:buNone/>
            </a:pPr>
            <a:r>
              <a:rPr lang="en-US" sz="1800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</a:t>
            </a:r>
            <a:r>
              <a:rPr lang="pl-PL" sz="1800" b="1" kern="0" spc="-15" dirty="0" err="1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tyl</a:t>
            </a:r>
            <a:r>
              <a:rPr lang="pl-PL" sz="1800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</a:t>
            </a:r>
            <a:r>
              <a:rPr lang="en-US" sz="1800" b="1" kern="0" spc="-15" dirty="0" err="1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entymenta</a:t>
            </a:r>
            <a:r>
              <a:rPr lang="pl-PL" sz="1800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lny: naturalizm, emocje, symbolika </a:t>
            </a:r>
            <a:endParaRPr lang="en-US" sz="1800" dirty="0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6147BE71-7A5E-C9FA-F9EE-A301BB11D88F}"/>
              </a:ext>
            </a:extLst>
          </p:cNvPr>
          <p:cNvSpPr txBox="1"/>
          <p:nvPr/>
        </p:nvSpPr>
        <p:spPr>
          <a:xfrm>
            <a:off x="4809856" y="4464364"/>
            <a:ext cx="6902768" cy="335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1914"/>
              </a:lnSpc>
              <a:buNone/>
            </a:pPr>
            <a:r>
              <a:rPr lang="pl-PL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Styl k</a:t>
            </a:r>
            <a:r>
              <a:rPr lang="en-US" sz="1800" b="1" kern="0" spc="-15" dirty="0" err="1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rajobraz</a:t>
            </a:r>
            <a:r>
              <a:rPr lang="pl-PL" sz="1800" b="1" kern="0" spc="-15" dirty="0" err="1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owy</a:t>
            </a:r>
            <a:r>
              <a:rPr lang="pl-PL" sz="1800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przestrzeń, malowniczość, swoboda </a:t>
            </a:r>
            <a:endParaRPr lang="en-US" sz="1800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D58E0014-11AC-0BC8-5EA0-8FE7B09E6EF0}"/>
              </a:ext>
            </a:extLst>
          </p:cNvPr>
          <p:cNvSpPr txBox="1"/>
          <p:nvPr/>
        </p:nvSpPr>
        <p:spPr>
          <a:xfrm>
            <a:off x="4809856" y="5611488"/>
            <a:ext cx="6096000" cy="335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1914"/>
              </a:lnSpc>
              <a:buNone/>
            </a:pPr>
            <a:r>
              <a:rPr lang="pl-PL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Styl j</a:t>
            </a:r>
            <a:r>
              <a:rPr lang="en-US" sz="1800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apo</a:t>
            </a:r>
            <a:r>
              <a:rPr lang="pl-PL" sz="1800" b="1" kern="0" spc="-15" dirty="0" err="1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ński</a:t>
            </a:r>
            <a:r>
              <a:rPr lang="pl-PL" sz="1800" b="1" kern="0" spc="-1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harmonia, równowaga, pustka</a:t>
            </a:r>
            <a:endParaRPr lang="en-US" sz="1800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B333CD43-74DC-CBF9-B5CE-2A8058F6D910}"/>
              </a:ext>
            </a:extLst>
          </p:cNvPr>
          <p:cNvSpPr txBox="1"/>
          <p:nvPr/>
        </p:nvSpPr>
        <p:spPr>
          <a:xfrm>
            <a:off x="983432" y="2441665"/>
            <a:ext cx="1661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W pigułce</a:t>
            </a:r>
          </a:p>
        </p:txBody>
      </p:sp>
    </p:spTree>
    <p:extLst>
      <p:ext uri="{BB962C8B-B14F-4D97-AF65-F5344CB8AC3E}">
        <p14:creationId xmlns:p14="http://schemas.microsoft.com/office/powerpoint/2010/main" val="2696933262"/>
      </p:ext>
    </p:extLst>
  </p:cSld>
  <p:clrMapOvr>
    <a:masterClrMapping/>
  </p:clrMapOvr>
  <p:transition spd="slow"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1F622CC-79CB-C139-75B9-FE25FE6DC610}"/>
              </a:ext>
            </a:extLst>
          </p:cNvPr>
          <p:cNvSpPr txBox="1"/>
          <p:nvPr/>
        </p:nvSpPr>
        <p:spPr>
          <a:xfrm>
            <a:off x="1991544" y="1628800"/>
            <a:ext cx="2452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Podsumowując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8681730-9680-227F-964B-57603B47A4B2}"/>
              </a:ext>
            </a:extLst>
          </p:cNvPr>
          <p:cNvSpPr txBox="1"/>
          <p:nvPr/>
        </p:nvSpPr>
        <p:spPr>
          <a:xfrm>
            <a:off x="623392" y="2381071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Przygoda poznawania historii, kultury i przyrody – w ogrodzie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Treści trudne do zamknięcia w </a:t>
            </a:r>
            <a:r>
              <a:rPr lang="pl-PL" dirty="0" err="1"/>
              <a:t>tyflomapie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Czy „to trzeba </a:t>
            </a:r>
            <a:r>
              <a:rPr lang="pl-PL" b="1" dirty="0"/>
              <a:t>zobaczyć</a:t>
            </a:r>
            <a:r>
              <a:rPr lang="pl-PL" dirty="0"/>
              <a:t>”…?</a:t>
            </a:r>
          </a:p>
        </p:txBody>
      </p:sp>
      <p:pic>
        <p:nvPicPr>
          <p:cNvPr id="6" name="Obraz 5" descr="Obraz zawierający upadek, jesień, na wolnym powietrzu, roślina&#10;&#10;Opis wygenerowany automatycznie">
            <a:extLst>
              <a:ext uri="{FF2B5EF4-FFF2-40B4-BE49-F238E27FC236}">
                <a16:creationId xmlns:a16="http://schemas.microsoft.com/office/drawing/2014/main" id="{21D88A81-E8D1-4308-23EF-5B179810B07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547" y="3375645"/>
            <a:ext cx="5825067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46859"/>
      </p:ext>
    </p:extLst>
  </p:cSld>
  <p:clrMapOvr>
    <a:masterClrMapping/>
  </p:clrMapOvr>
  <p:transition spd="slow"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98FA0DAD-179D-ED27-0C6B-FB41F5E7386F}"/>
              </a:ext>
            </a:extLst>
          </p:cNvPr>
          <p:cNvSpPr txBox="1"/>
          <p:nvPr/>
        </p:nvSpPr>
        <p:spPr>
          <a:xfrm>
            <a:off x="3791744" y="1124744"/>
            <a:ext cx="38749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/>
              <a:t>Dziękuję za uwagę! </a:t>
            </a:r>
            <a:r>
              <a:rPr lang="pl-PL" sz="3200" b="1" dirty="0">
                <a:sym typeface="Wingdings" panose="05000000000000000000" pitchFamily="2" charset="2"/>
              </a:rPr>
              <a:t></a:t>
            </a:r>
            <a:endParaRPr lang="pl-PL" sz="3200" b="1" dirty="0"/>
          </a:p>
        </p:txBody>
      </p:sp>
      <p:pic>
        <p:nvPicPr>
          <p:cNvPr id="5" name="Obraz 4" descr="Obraz zawierający na wolnym powietrzu, upadek, woda, niebo&#10;&#10;Opis wygenerowany automatycznie">
            <a:extLst>
              <a:ext uri="{FF2B5EF4-FFF2-40B4-BE49-F238E27FC236}">
                <a16:creationId xmlns:a16="http://schemas.microsoft.com/office/drawing/2014/main" id="{EDD0D30C-5ED8-21C2-A165-4E0A44D8D7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88" y="1944216"/>
            <a:ext cx="3919758" cy="2204864"/>
          </a:xfrm>
          <a:prstGeom prst="rect">
            <a:avLst/>
          </a:prstGeom>
        </p:spPr>
      </p:pic>
      <p:pic>
        <p:nvPicPr>
          <p:cNvPr id="7" name="Obraz 6" descr="Obraz zawierający na wolnym powietrzu, niebo, budynek, drzewo&#10;&#10;Opis wygenerowany automatycznie">
            <a:extLst>
              <a:ext uri="{FF2B5EF4-FFF2-40B4-BE49-F238E27FC236}">
                <a16:creationId xmlns:a16="http://schemas.microsoft.com/office/drawing/2014/main" id="{442E0F9A-CD12-FC13-61B2-DCE2D96532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46" y="4417680"/>
            <a:ext cx="3874972" cy="2251680"/>
          </a:xfrm>
          <a:prstGeom prst="rect">
            <a:avLst/>
          </a:prstGeom>
        </p:spPr>
      </p:pic>
      <p:pic>
        <p:nvPicPr>
          <p:cNvPr id="11" name="Obraz 10" descr="Obraz zawierający na wolnym powietrzu, roślina, trawa, drzewo&#10;&#10;Opis wygenerowany automatycznie">
            <a:extLst>
              <a:ext uri="{FF2B5EF4-FFF2-40B4-BE49-F238E27FC236}">
                <a16:creationId xmlns:a16="http://schemas.microsoft.com/office/drawing/2014/main" id="{65F39CC6-2641-BF6F-408E-41012E8092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252" y="2996952"/>
            <a:ext cx="3566632" cy="2674974"/>
          </a:xfrm>
          <a:prstGeom prst="rect">
            <a:avLst/>
          </a:prstGeom>
        </p:spPr>
      </p:pic>
      <p:pic>
        <p:nvPicPr>
          <p:cNvPr id="16" name="Obraz 15" descr="Obraz zawierający na wolnym powietrzu, budynek, niebo, drzewo&#10;&#10;Opis wygenerowany automatycznie">
            <a:extLst>
              <a:ext uri="{FF2B5EF4-FFF2-40B4-BE49-F238E27FC236}">
                <a16:creationId xmlns:a16="http://schemas.microsoft.com/office/drawing/2014/main" id="{B879E5E2-B5AF-6708-4542-7BD668AC30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326" y="1052736"/>
            <a:ext cx="3874972" cy="2582684"/>
          </a:xfrm>
          <a:prstGeom prst="rect">
            <a:avLst/>
          </a:prstGeom>
        </p:spPr>
      </p:pic>
      <p:pic>
        <p:nvPicPr>
          <p:cNvPr id="20" name="Obraz 19" descr="Obraz zawierający trawa, na wolnym powietrzu, drzewo, niebo&#10;&#10;Opis wygenerowany automatycznie">
            <a:extLst>
              <a:ext uri="{FF2B5EF4-FFF2-40B4-BE49-F238E27FC236}">
                <a16:creationId xmlns:a16="http://schemas.microsoft.com/office/drawing/2014/main" id="{FC2CB774-17C0-B7BD-BBC9-991FB84619B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326" y="3789040"/>
            <a:ext cx="3874972" cy="282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79952"/>
      </p:ext>
    </p:extLst>
  </p:cSld>
  <p:clrMapOvr>
    <a:masterClrMapping/>
  </p:clrMapOvr>
  <p:transition spd="slow"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3"/>
          <a:stretch/>
        </p:blipFill>
        <p:spPr>
          <a:xfrm>
            <a:off x="0" y="3070"/>
            <a:ext cx="12192000" cy="10496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C223C1A-61FF-91AC-89F7-D30631189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9687" y="116632"/>
            <a:ext cx="502353" cy="61617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D46FF16-FFFE-3ABC-30BA-93C2A64B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0416" y="259755"/>
            <a:ext cx="1296144" cy="329927"/>
          </a:xfrm>
          <a:prstGeom prst="rect">
            <a:avLst/>
          </a:prstGeom>
        </p:spPr>
      </p:pic>
      <p:sp>
        <p:nvSpPr>
          <p:cNvPr id="10" name="AutoShape 2" descr="Rzeczy są dla ludzi - Narodowe Centrum Badań i Rozwoju - Portal Gov.pl">
            <a:extLst>
              <a:ext uri="{FF2B5EF4-FFF2-40B4-BE49-F238E27FC236}">
                <a16:creationId xmlns:a16="http://schemas.microsoft.com/office/drawing/2014/main" id="{F7689B2B-6998-23A7-FC94-2B10A1452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" name="Obraz 11" descr="Obraz zawierający Czcionka, Grafika, tekst, logo&#10;&#10;Opis wygenerowany automatycznie">
            <a:extLst>
              <a:ext uri="{FF2B5EF4-FFF2-40B4-BE49-F238E27FC236}">
                <a16:creationId xmlns:a16="http://schemas.microsoft.com/office/drawing/2014/main" id="{E31474A4-F57D-10D9-81EE-AD81A4EDB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33" y="162100"/>
            <a:ext cx="864096" cy="52523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9E23C66-C5AA-55F1-D359-2D95F8C21893}"/>
              </a:ext>
            </a:extLst>
          </p:cNvPr>
          <p:cNvSpPr txBox="1"/>
          <p:nvPr/>
        </p:nvSpPr>
        <p:spPr>
          <a:xfrm>
            <a:off x="479376" y="1697605"/>
            <a:ext cx="1146266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hlinkClick r:id="rId8"/>
              </a:rPr>
              <a:t>https://www.polskieszlaki.pl/ogrod-japonski-we-wroclawiu.htm</a:t>
            </a:r>
            <a:endParaRPr lang="pl-PL" dirty="0"/>
          </a:p>
          <a:p>
            <a:r>
              <a:rPr lang="pl-PL" dirty="0">
                <a:hlinkClick r:id="rId9"/>
              </a:rPr>
              <a:t>https://wroclaw.wyborcza.pl/wroclaw/7,35771,24554340,dwa-razy-drozszy-wstep-do-ogrodu-japonskiego-dlaczego.html</a:t>
            </a:r>
            <a:endParaRPr lang="pl-PL" dirty="0"/>
          </a:p>
          <a:p>
            <a:r>
              <a:rPr lang="pl-PL" dirty="0">
                <a:hlinkClick r:id="rId10"/>
              </a:rPr>
              <a:t>https://ladnydom.pl/Ogrody/1,113379,8086702,Ogrody_tarasowe_zamku_w_Ksiazu.html</a:t>
            </a:r>
            <a:endParaRPr lang="pl-PL" dirty="0"/>
          </a:p>
          <a:p>
            <a:r>
              <a:rPr lang="pl-PL" dirty="0">
                <a:hlinkClick r:id="rId11"/>
              </a:rPr>
              <a:t>http://www.garnek.pl/hled45/22061375/ogrody-zamkowe</a:t>
            </a:r>
            <a:endParaRPr lang="pl-PL" dirty="0"/>
          </a:p>
          <a:p>
            <a:r>
              <a:rPr lang="pl-PL" dirty="0">
                <a:hlinkClick r:id="rId12"/>
              </a:rPr>
              <a:t>https://www.gracetour.waw.pl/park-w-pulawach/</a:t>
            </a:r>
            <a:endParaRPr lang="pl-PL" dirty="0"/>
          </a:p>
          <a:p>
            <a:r>
              <a:rPr lang="pl-PL" dirty="0">
                <a:hlinkClick r:id="rId13"/>
              </a:rPr>
              <a:t>https://www.mapofpoland.pl/Skierniewice,zdjecie,7766,Park-miejski-jesienia.html</a:t>
            </a:r>
            <a:endParaRPr lang="pl-PL" dirty="0"/>
          </a:p>
          <a:p>
            <a:r>
              <a:rPr lang="pl-PL" dirty="0">
                <a:hlinkClick r:id="rId14"/>
              </a:rPr>
              <a:t>https://syriusz48.flog.pl/wpis/13192525/park-miejski-w-skierniewicach51963556-20140016</a:t>
            </a:r>
            <a:endParaRPr lang="pl-PL" dirty="0"/>
          </a:p>
          <a:p>
            <a:r>
              <a:rPr lang="pl-PL" dirty="0">
                <a:hlinkClick r:id="rId15"/>
              </a:rPr>
              <a:t>http://ogrodtamaryszka.blogspot.com/2018/02/prior-park-landscape-garden.html</a:t>
            </a:r>
            <a:endParaRPr lang="pl-PL" dirty="0"/>
          </a:p>
          <a:p>
            <a:r>
              <a:rPr lang="pl-PL" dirty="0">
                <a:hlinkClick r:id="rId16"/>
              </a:rPr>
              <a:t>https://www.facebook.com/photo.php?fbid=2599321623411307&amp;set=t.100064466688618&amp;type=3&amp;locale=en_GB</a:t>
            </a:r>
            <a:endParaRPr lang="pl-PL" dirty="0"/>
          </a:p>
          <a:p>
            <a:r>
              <a:rPr lang="pl-PL" dirty="0">
                <a:hlinkClick r:id="rId17"/>
              </a:rPr>
              <a:t>https://www.facebook.com/photo/?fbid=774855531422176&amp;set=br.Abo_n18c-rlw9-qYtF0gWkU9x2Muxs6jijXeGTnkEKAYFASDOSj250PieGoU427jGyDdi6MpYIycvd8ECetvArnUjrpUDHO_LOi4jZzOJ3tA0o0LPqNFWMfH-8ZB5Wlt7DpLXiGDTUPVz4a9FM_F0llW&amp;locale=en_GB</a:t>
            </a:r>
            <a:endParaRPr lang="pl-PL" dirty="0"/>
          </a:p>
          <a:p>
            <a:r>
              <a:rPr lang="pl-PL" dirty="0">
                <a:hlinkClick r:id="rId18"/>
              </a:rPr>
              <a:t>https://www.facebook.com/photo.php?fbid=10216460853099917&amp;set=t.100064466688618&amp;type=3&amp;locale=en_GB</a:t>
            </a:r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556BA0A-D929-5F87-8E67-14E6506A5BA1}"/>
              </a:ext>
            </a:extLst>
          </p:cNvPr>
          <p:cNvSpPr txBox="1"/>
          <p:nvPr/>
        </p:nvSpPr>
        <p:spPr>
          <a:xfrm>
            <a:off x="758712" y="1328273"/>
            <a:ext cx="1380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Fot. ATS oraz</a:t>
            </a:r>
          </a:p>
        </p:txBody>
      </p:sp>
    </p:spTree>
    <p:extLst>
      <p:ext uri="{BB962C8B-B14F-4D97-AF65-F5344CB8AC3E}">
        <p14:creationId xmlns:p14="http://schemas.microsoft.com/office/powerpoint/2010/main" val="223312268"/>
      </p:ext>
    </p:extLst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29f647-c546-4d8a-93d6-fb199734f151">
      <Terms xmlns="http://schemas.microsoft.com/office/infopath/2007/PartnerControls"/>
    </lcf76f155ced4ddcb4097134ff3c332f>
    <TaxCatchAll xmlns="8b3af181-5707-4341-84d2-4c3fb442cf5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D2D533F1DB1D42BFC8C5264386F4EA" ma:contentTypeVersion="13" ma:contentTypeDescription="Utwórz nowy dokument." ma:contentTypeScope="" ma:versionID="8c0f4856ed9b7936f7b3b6de3432e917">
  <xsd:schema xmlns:xsd="http://www.w3.org/2001/XMLSchema" xmlns:xs="http://www.w3.org/2001/XMLSchema" xmlns:p="http://schemas.microsoft.com/office/2006/metadata/properties" xmlns:ns2="eb29f647-c546-4d8a-93d6-fb199734f151" xmlns:ns3="8b3af181-5707-4341-84d2-4c3fb442cf54" targetNamespace="http://schemas.microsoft.com/office/2006/metadata/properties" ma:root="true" ma:fieldsID="ebaee96284ed3d1f790a8b36be5f3b68" ns2:_="" ns3:_="">
    <xsd:import namespace="eb29f647-c546-4d8a-93d6-fb199734f151"/>
    <xsd:import namespace="8b3af181-5707-4341-84d2-4c3fb442cf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29f647-c546-4d8a-93d6-fb199734f1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Tagi obrazów" ma:readOnly="false" ma:fieldId="{5cf76f15-5ced-4ddc-b409-7134ff3c332f}" ma:taxonomyMulti="true" ma:sspId="fb4859f3-8bf9-4577-ab03-fd2eede256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3af181-5707-4341-84d2-4c3fb442cf5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55d7c6f-7d12-4c79-83f5-1976c4515c73}" ma:internalName="TaxCatchAll" ma:showField="CatchAllData" ma:web="8b3af181-5707-4341-84d2-4c3fb442cf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Typ zawartości"/>
        <xsd:element ref="dc:title" minOccurs="0" maxOccurs="1" ma:index="3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DE00CE-11A0-4E54-92B3-17C218AE91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206966-F94D-4A35-829D-B58B2C52B426}">
  <ds:schemaRefs>
    <ds:schemaRef ds:uri="http://schemas.openxmlformats.org/package/2006/metadata/core-properties"/>
    <ds:schemaRef ds:uri="http://purl.org/dc/dcmitype/"/>
    <ds:schemaRef ds:uri="http://purl.org/dc/elements/1.1/"/>
    <ds:schemaRef ds:uri="eb29f647-c546-4d8a-93d6-fb199734f15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8b3af181-5707-4341-84d2-4c3fb442cf54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7062972-1E9A-4A8E-B9DB-5BA4607BEE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29f647-c546-4d8a-93d6-fb199734f151"/>
    <ds:schemaRef ds:uri="8b3af181-5707-4341-84d2-4c3fb442cf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3034</TotalTime>
  <Words>1000</Words>
  <Application>Microsoft Office PowerPoint</Application>
  <PresentationFormat>Panoramiczny</PresentationFormat>
  <Paragraphs>136</Paragraphs>
  <Slides>22</Slides>
  <Notes>22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9" baseType="lpstr">
      <vt:lpstr>Aptos</vt:lpstr>
      <vt:lpstr>Arial</vt:lpstr>
      <vt:lpstr>Calibri</vt:lpstr>
      <vt:lpstr>Montserrat</vt:lpstr>
      <vt:lpstr>Source Sans Pro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Mariusz DPM</dc:creator>
  <cp:lastModifiedBy>Anna Traut-Seliga</cp:lastModifiedBy>
  <cp:revision>439</cp:revision>
  <cp:lastPrinted>2016-02-23T10:03:06Z</cp:lastPrinted>
  <dcterms:created xsi:type="dcterms:W3CDTF">2013-10-17T08:03:19Z</dcterms:created>
  <dcterms:modified xsi:type="dcterms:W3CDTF">2024-05-21T16:40:37Z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0x01010042D2D533F1DB1D42BFC8C5264386F4EA</vt:lpwstr>
  </property>
</Properties>
</file>