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53" r:id="rId5"/>
    <p:sldId id="386" r:id="rId6"/>
    <p:sldId id="369" r:id="rId7"/>
    <p:sldId id="378" r:id="rId8"/>
    <p:sldId id="371" r:id="rId9"/>
    <p:sldId id="372" r:id="rId10"/>
    <p:sldId id="373" r:id="rId11"/>
    <p:sldId id="375" r:id="rId12"/>
    <p:sldId id="385" r:id="rId13"/>
    <p:sldId id="387" r:id="rId14"/>
    <p:sldId id="380" r:id="rId15"/>
    <p:sldId id="377" r:id="rId16"/>
    <p:sldId id="381" r:id="rId17"/>
    <p:sldId id="382" r:id="rId18"/>
    <p:sldId id="368" r:id="rId19"/>
    <p:sldId id="350" r:id="rId20"/>
  </p:sldIdLst>
  <p:sldSz cx="12192000" cy="6858000"/>
  <p:notesSz cx="6813550" cy="994568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rek Sebastian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0535"/>
    <a:srgbClr val="0000FF"/>
    <a:srgbClr val="00B050"/>
    <a:srgbClr val="005628"/>
    <a:srgbClr val="005728"/>
    <a:srgbClr val="984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64" autoAdjust="0"/>
    <p:restoredTop sz="95033" autoAdjust="0"/>
  </p:normalViewPr>
  <p:slideViewPr>
    <p:cSldViewPr>
      <p:cViewPr>
        <p:scale>
          <a:sx n="70" d="100"/>
          <a:sy n="70" d="100"/>
        </p:scale>
        <p:origin x="989" y="25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040"/>
    </p:cViewPr>
  </p:sorterViewPr>
  <p:notesViewPr>
    <p:cSldViewPr>
      <p:cViewPr>
        <p:scale>
          <a:sx n="70" d="100"/>
          <a:sy n="70" d="100"/>
        </p:scale>
        <p:origin x="2981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53281" cy="499351"/>
          </a:xfrm>
          <a:prstGeom prst="rect">
            <a:avLst/>
          </a:prstGeom>
        </p:spPr>
        <p:txBody>
          <a:bodyPr vert="horz" lIns="91742" tIns="45871" rIns="91742" bIns="45871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8678" y="2"/>
            <a:ext cx="2953281" cy="499351"/>
          </a:xfrm>
          <a:prstGeom prst="rect">
            <a:avLst/>
          </a:prstGeom>
        </p:spPr>
        <p:txBody>
          <a:bodyPr vert="horz" lIns="91742" tIns="45871" rIns="91742" bIns="45871" rtlCol="0"/>
          <a:lstStyle>
            <a:lvl1pPr algn="r">
              <a:defRPr sz="1200"/>
            </a:lvl1pPr>
          </a:lstStyle>
          <a:p>
            <a:fld id="{9325D9A8-5BFD-45CE-952A-2EE3D8671B10}" type="datetimeFigureOut">
              <a:rPr lang="pl-PL" smtClean="0"/>
              <a:pPr/>
              <a:t>21.05.2024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46338"/>
            <a:ext cx="2953281" cy="499351"/>
          </a:xfrm>
          <a:prstGeom prst="rect">
            <a:avLst/>
          </a:prstGeom>
        </p:spPr>
        <p:txBody>
          <a:bodyPr vert="horz" lIns="91742" tIns="45871" rIns="91742" bIns="45871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8678" y="9446338"/>
            <a:ext cx="2953281" cy="499351"/>
          </a:xfrm>
          <a:prstGeom prst="rect">
            <a:avLst/>
          </a:prstGeom>
        </p:spPr>
        <p:txBody>
          <a:bodyPr vert="horz" lIns="91742" tIns="45871" rIns="91742" bIns="45871" rtlCol="0" anchor="b"/>
          <a:lstStyle>
            <a:lvl1pPr algn="r">
              <a:defRPr sz="1200"/>
            </a:lvl1pPr>
          </a:lstStyle>
          <a:p>
            <a:fld id="{4D681FA7-16F4-4565-9A90-6BF2FA78070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325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52538" cy="497285"/>
          </a:xfrm>
          <a:prstGeom prst="rect">
            <a:avLst/>
          </a:prstGeom>
        </p:spPr>
        <p:txBody>
          <a:bodyPr vert="horz" lIns="91742" tIns="45871" rIns="91742" bIns="45871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9437" y="0"/>
            <a:ext cx="2952538" cy="497285"/>
          </a:xfrm>
          <a:prstGeom prst="rect">
            <a:avLst/>
          </a:prstGeom>
        </p:spPr>
        <p:txBody>
          <a:bodyPr vert="horz" lIns="91742" tIns="45871" rIns="91742" bIns="45871" rtlCol="0"/>
          <a:lstStyle>
            <a:lvl1pPr algn="r">
              <a:defRPr sz="1200"/>
            </a:lvl1pPr>
          </a:lstStyle>
          <a:p>
            <a:fld id="{D63A160F-AC3E-4FD8-BD4F-719A5D294802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94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42" tIns="45871" rIns="91742" bIns="45871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1356" y="4724202"/>
            <a:ext cx="5450840" cy="4475561"/>
          </a:xfrm>
          <a:prstGeom prst="rect">
            <a:avLst/>
          </a:prstGeom>
        </p:spPr>
        <p:txBody>
          <a:bodyPr vert="horz" lIns="91742" tIns="45871" rIns="91742" bIns="45871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3" y="9446678"/>
            <a:ext cx="2952538" cy="497285"/>
          </a:xfrm>
          <a:prstGeom prst="rect">
            <a:avLst/>
          </a:prstGeom>
        </p:spPr>
        <p:txBody>
          <a:bodyPr vert="horz" lIns="91742" tIns="45871" rIns="91742" bIns="45871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9437" y="9446678"/>
            <a:ext cx="2952538" cy="497285"/>
          </a:xfrm>
          <a:prstGeom prst="rect">
            <a:avLst/>
          </a:prstGeom>
        </p:spPr>
        <p:txBody>
          <a:bodyPr vert="horz" lIns="91742" tIns="45871" rIns="91742" bIns="45871" rtlCol="0" anchor="b"/>
          <a:lstStyle>
            <a:lvl1pPr algn="r">
              <a:defRPr sz="1200"/>
            </a:lvl1pPr>
          </a:lstStyle>
          <a:p>
            <a:fld id="{83E0F5A4-2DED-4027-94C0-B1849FAF4FA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68416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57653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602"/>
              </a:spcBef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17884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2"/>
              </a:spcBef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44707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2"/>
              </a:spcBef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48907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70971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9087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70140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447553" y="4724202"/>
            <a:ext cx="5918445" cy="4475561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323133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20860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39867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11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877209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12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658732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602"/>
              </a:spcBef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67455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14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387916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15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4960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16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33681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63244995"/>
      </p:ext>
    </p:extLst>
  </p:cSld>
  <p:clrMapOvr>
    <a:masterClrMapping/>
  </p:clrMapOvr>
  <p:transition spd="slow"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04249341"/>
      </p:ext>
    </p:extLst>
  </p:cSld>
  <p:clrMapOvr>
    <a:masterClrMapping/>
  </p:clrMapOvr>
  <p:transition spd="slow"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44439910"/>
      </p:ext>
    </p:extLst>
  </p:cSld>
  <p:clrMapOvr>
    <a:masterClrMapping/>
  </p:clrMapOvr>
  <p:transition spd="slow"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84360761"/>
      </p:ext>
    </p:extLst>
  </p:cSld>
  <p:clrMapOvr>
    <a:masterClrMapping/>
  </p:clrMapOvr>
  <p:transition spd="slow"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85535075"/>
      </p:ext>
    </p:extLst>
  </p:cSld>
  <p:clrMapOvr>
    <a:masterClrMapping/>
  </p:clrMapOvr>
  <p:transition spd="slow"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08072097"/>
      </p:ext>
    </p:extLst>
  </p:cSld>
  <p:clrMapOvr>
    <a:masterClrMapping/>
  </p:clrMapOvr>
  <p:transition spd="slow"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42605435"/>
      </p:ext>
    </p:extLst>
  </p:cSld>
  <p:clrMapOvr>
    <a:masterClrMapping/>
  </p:clrMapOvr>
  <p:transition spd="slow"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13303572"/>
      </p:ext>
    </p:extLst>
  </p:cSld>
  <p:clrMapOvr>
    <a:masterClrMapping/>
  </p:clrMapOvr>
  <p:transition spd="slow"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31918618"/>
      </p:ext>
    </p:extLst>
  </p:cSld>
  <p:clrMapOvr>
    <a:masterClrMapping/>
  </p:clrMapOvr>
  <p:transition spd="slow"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85020688"/>
      </p:ext>
    </p:extLst>
  </p:cSld>
  <p:clrMapOvr>
    <a:masterClrMapping/>
  </p:clrMapOvr>
  <p:transition spd="slow"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15439279"/>
      </p:ext>
    </p:extLst>
  </p:cSld>
  <p:clrMapOvr>
    <a:masterClrMapping/>
  </p:clrMapOvr>
  <p:transition spd="slow"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2487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hyperlink" Target="https://www.wilanow-palac.pl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hyperlink" Target="mailto:albina.moscicka@wat.edu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715EDE0-CBA3-FA24-C780-D3AABCA91A64}"/>
              </a:ext>
            </a:extLst>
          </p:cNvPr>
          <p:cNvSpPr txBox="1"/>
          <p:nvPr/>
        </p:nvSpPr>
        <p:spPr>
          <a:xfrm>
            <a:off x="146956" y="5981982"/>
            <a:ext cx="11593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0" i="0" dirty="0">
                <a:effectLst/>
                <a:latin typeface="Aptos" panose="020B0004020202020204" pitchFamily="34" charset="0"/>
              </a:rPr>
              <a:t>Konferencj</a:t>
            </a:r>
            <a:r>
              <a:rPr lang="pl-PL" dirty="0">
                <a:latin typeface="Aptos" panose="020B0004020202020204" pitchFamily="34" charset="0"/>
              </a:rPr>
              <a:t>a podsumowująca projekt pt. „</a:t>
            </a:r>
            <a:r>
              <a:rPr lang="pl-PL" b="0" i="0" dirty="0">
                <a:effectLst/>
                <a:latin typeface="Aptos" panose="020B0004020202020204" pitchFamily="34" charset="0"/>
              </a:rPr>
              <a:t>Technologia opracowania </a:t>
            </a:r>
            <a:r>
              <a:rPr lang="pl-PL" b="0" i="0" dirty="0" err="1">
                <a:effectLst/>
                <a:latin typeface="Aptos" panose="020B0004020202020204" pitchFamily="34" charset="0"/>
              </a:rPr>
              <a:t>tyflomap</a:t>
            </a:r>
            <a:r>
              <a:rPr lang="pl-PL" b="0" i="0" dirty="0">
                <a:effectLst/>
                <a:latin typeface="Aptos" panose="020B0004020202020204" pitchFamily="34" charset="0"/>
              </a:rPr>
              <a:t> zabytkowych założeń parkowych”</a:t>
            </a:r>
          </a:p>
          <a:p>
            <a:pPr algn="ctr"/>
            <a:r>
              <a:rPr lang="pl-PL" dirty="0">
                <a:latin typeface="Aptos" panose="020B0004020202020204" pitchFamily="34" charset="0"/>
              </a:rPr>
              <a:t>23 maja 2024 r., Warszawa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F843B9B-5DA2-C1DB-8044-F51809A3313A}"/>
              </a:ext>
            </a:extLst>
          </p:cNvPr>
          <p:cNvSpPr txBox="1"/>
          <p:nvPr/>
        </p:nvSpPr>
        <p:spPr>
          <a:xfrm>
            <a:off x="1631504" y="2060882"/>
            <a:ext cx="9000999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600" b="1" i="0" dirty="0" err="1">
                <a:effectLst/>
                <a:latin typeface="Aptos" panose="020B0004020202020204" pitchFamily="34" charset="0"/>
              </a:rPr>
              <a:t>Tyflomapy</a:t>
            </a:r>
            <a:r>
              <a:rPr lang="pl-PL" sz="3600" b="1" i="0" dirty="0">
                <a:effectLst/>
                <a:latin typeface="Aptos" panose="020B0004020202020204" pitchFamily="34" charset="0"/>
              </a:rPr>
              <a:t> zabytkowych parków i ogrodów </a:t>
            </a:r>
            <a:r>
              <a:rPr lang="pl-PL" sz="3200" b="1" i="0" dirty="0">
                <a:effectLst/>
                <a:latin typeface="Aptos" panose="020B0004020202020204" pitchFamily="34" charset="0"/>
              </a:rPr>
              <a:t>założenia projektu</a:t>
            </a:r>
            <a:endParaRPr lang="pl-PL" sz="3600" b="1" dirty="0">
              <a:latin typeface="Aptos" panose="020B0004020202020204" pitchFamily="34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C19D31B-07DE-C602-9ED7-A187065CCC8D}"/>
              </a:ext>
            </a:extLst>
          </p:cNvPr>
          <p:cNvSpPr txBox="1"/>
          <p:nvPr/>
        </p:nvSpPr>
        <p:spPr>
          <a:xfrm>
            <a:off x="1770482" y="3581400"/>
            <a:ext cx="865103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i="0" dirty="0">
                <a:effectLst/>
                <a:latin typeface="Aptos" panose="020B0004020202020204" pitchFamily="34" charset="0"/>
              </a:rPr>
              <a:t>Albina Mościcka</a:t>
            </a:r>
          </a:p>
          <a:p>
            <a:pPr algn="ctr"/>
            <a:r>
              <a:rPr lang="pl-PL" sz="2400" dirty="0">
                <a:latin typeface="Aptos" panose="020B0004020202020204" pitchFamily="34" charset="0"/>
              </a:rPr>
              <a:t>Wojskowa Akademia Techniczna im. Jarosława Dąbrowskiego</a:t>
            </a:r>
          </a:p>
        </p:txBody>
      </p:sp>
    </p:spTree>
    <p:extLst>
      <p:ext uri="{BB962C8B-B14F-4D97-AF65-F5344CB8AC3E}">
        <p14:creationId xmlns:p14="http://schemas.microsoft.com/office/powerpoint/2010/main" val="1581408730"/>
      </p:ext>
    </p:extLst>
  </p:cSld>
  <p:clrMapOvr>
    <a:masterClrMapping/>
  </p:clrMapOvr>
  <p:transition spd="slow"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9F843B9B-5DA2-C1DB-8044-F51809A3313A}"/>
              </a:ext>
            </a:extLst>
          </p:cNvPr>
          <p:cNvSpPr txBox="1"/>
          <p:nvPr/>
        </p:nvSpPr>
        <p:spPr>
          <a:xfrm>
            <a:off x="1631503" y="1717848"/>
            <a:ext cx="90009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600" b="1" i="0" dirty="0">
                <a:effectLst/>
                <a:latin typeface="Aptos" panose="020B0004020202020204" pitchFamily="34" charset="0"/>
              </a:rPr>
              <a:t>„Technologia opracowania tyflomap zabytkowych założeń parkowych”</a:t>
            </a:r>
            <a:endParaRPr lang="pl-PL" sz="3600" b="1" dirty="0">
              <a:latin typeface="Aptos" panose="020B0004020202020204" pitchFamily="34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C19D31B-07DE-C602-9ED7-A187065CCC8D}"/>
              </a:ext>
            </a:extLst>
          </p:cNvPr>
          <p:cNvSpPr txBox="1"/>
          <p:nvPr/>
        </p:nvSpPr>
        <p:spPr>
          <a:xfrm>
            <a:off x="875419" y="3617958"/>
            <a:ext cx="105131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l-PL" sz="2400" dirty="0">
                <a:latin typeface="Avenir Next LT Pro" panose="020B0504020202020204" pitchFamily="34" charset="-18"/>
              </a:rPr>
              <a:t>Projekt finansowany przez </a:t>
            </a:r>
            <a:r>
              <a:rPr lang="pl-PL" sz="2400" b="1" dirty="0">
                <a:latin typeface="Avenir Next LT Pro" panose="020B0504020202020204" pitchFamily="34" charset="-18"/>
              </a:rPr>
              <a:t>Narodowe Centrum Badań i Rozwoju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l-PL" sz="2400" dirty="0">
                <a:latin typeface="Avenir Next LT Pro" panose="020B0504020202020204" pitchFamily="34" charset="-18"/>
              </a:rPr>
              <a:t>w latach 2021-2024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l-PL" sz="2400" dirty="0">
                <a:latin typeface="Avenir Next LT Pro" panose="020B0504020202020204" pitchFamily="34" charset="-18"/>
              </a:rPr>
              <a:t>w ramach konkursu „</a:t>
            </a:r>
            <a:r>
              <a:rPr lang="pl-PL" sz="2400" b="1" dirty="0">
                <a:latin typeface="Avenir Next LT Pro" panose="020B0504020202020204" pitchFamily="34" charset="-18"/>
              </a:rPr>
              <a:t>Rzeczy są dla ludzi</a:t>
            </a:r>
            <a:r>
              <a:rPr lang="pl-PL" sz="2400" dirty="0">
                <a:latin typeface="Avenir Next LT Pro" panose="020B0504020202020204" pitchFamily="34" charset="-18"/>
              </a:rPr>
              <a:t>”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l-PL" sz="2400" dirty="0">
                <a:latin typeface="Avenir Next LT Pro" panose="020B0504020202020204" pitchFamily="34" charset="-18"/>
              </a:rPr>
              <a:t>w ramach programu „</a:t>
            </a:r>
            <a:r>
              <a:rPr lang="pl-PL" sz="2400" b="1" dirty="0">
                <a:latin typeface="Avenir Next LT Pro" panose="020B0504020202020204" pitchFamily="34" charset="-18"/>
              </a:rPr>
              <a:t>Dostępność Plus</a:t>
            </a:r>
            <a:r>
              <a:rPr lang="pl-PL" sz="2400" dirty="0">
                <a:latin typeface="Avenir Next LT Pro" panose="020B0504020202020204" pitchFamily="34" charset="-18"/>
              </a:rPr>
              <a:t>”.</a:t>
            </a:r>
            <a:endParaRPr lang="pl-PL" sz="2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9287"/>
      </p:ext>
    </p:extLst>
  </p:cSld>
  <p:clrMapOvr>
    <a:masterClrMapping/>
  </p:clrMapOvr>
  <p:transition spd="slow"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C46B2E1-F143-B0B9-E932-18325949D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415" y="1873673"/>
            <a:ext cx="10513168" cy="119641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80000"/>
              </a:lnSpc>
              <a:spcBef>
                <a:spcPts val="1800"/>
              </a:spcBef>
            </a:pPr>
            <a:r>
              <a:rPr lang="pl-PL" sz="2400" b="1" dirty="0">
                <a:latin typeface="Avenir Next LT Pro" panose="020B0504020202020204" pitchFamily="34" charset="-18"/>
              </a:rPr>
              <a:t>78 165 </a:t>
            </a:r>
            <a:r>
              <a:rPr lang="pl-PL" sz="2400" dirty="0">
                <a:latin typeface="Avenir Next LT Pro" panose="020B0504020202020204" pitchFamily="34" charset="-18"/>
              </a:rPr>
              <a:t>zabytków nieruchomych ujętych w rejestrze zabytków;</a:t>
            </a:r>
          </a:p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pl-PL" sz="2400" b="1" dirty="0">
                <a:latin typeface="Avenir Next LT Pro" panose="020B0504020202020204" pitchFamily="34" charset="-18"/>
              </a:rPr>
              <a:t>6 810 </a:t>
            </a:r>
            <a:r>
              <a:rPr lang="pl-PL" sz="2400" dirty="0">
                <a:latin typeface="Avenir Next LT Pro" panose="020B0504020202020204" pitchFamily="34" charset="-18"/>
              </a:rPr>
              <a:t>parków i ogrodów </a:t>
            </a:r>
            <a:r>
              <a:rPr lang="pl-PL" sz="2400" b="1" dirty="0">
                <a:latin typeface="Avenir Next LT Pro" panose="020B0504020202020204" pitchFamily="34" charset="-18"/>
              </a:rPr>
              <a:t>(prawie 9%)</a:t>
            </a:r>
            <a:r>
              <a:rPr lang="pl-PL" sz="2400" dirty="0">
                <a:latin typeface="Avenir Next LT Pro" panose="020B0504020202020204" pitchFamily="34" charset="-18"/>
              </a:rPr>
              <a:t>;</a:t>
            </a:r>
          </a:p>
          <a:p>
            <a:pPr algn="ctr">
              <a:lnSpc>
                <a:spcPct val="80000"/>
              </a:lnSpc>
              <a:spcBef>
                <a:spcPts val="1800"/>
              </a:spcBef>
            </a:pPr>
            <a:r>
              <a:rPr lang="pl-PL" sz="2400" dirty="0">
                <a:latin typeface="Avenir Next LT Pro" panose="020B0504020202020204" pitchFamily="34" charset="-18"/>
              </a:rPr>
              <a:t>Dla porównania: 465 zamków i</a:t>
            </a:r>
            <a:r>
              <a:rPr lang="en-US" sz="2400" dirty="0">
                <a:latin typeface="Avenir Next LT Pro" panose="020B0504020202020204" pitchFamily="34" charset="-18"/>
              </a:rPr>
              <a:t> </a:t>
            </a:r>
            <a:r>
              <a:rPr lang="pl-PL" sz="2400" dirty="0">
                <a:latin typeface="Avenir Next LT Pro" panose="020B0504020202020204" pitchFamily="34" charset="-18"/>
              </a:rPr>
              <a:t>2075 </a:t>
            </a:r>
            <a:r>
              <a:rPr lang="en-US" sz="2400" dirty="0">
                <a:latin typeface="Avenir Next LT Pro" panose="020B0504020202020204" pitchFamily="34" charset="-18"/>
              </a:rPr>
              <a:t>pa</a:t>
            </a:r>
            <a:r>
              <a:rPr lang="pl-PL" sz="2400" dirty="0" err="1">
                <a:latin typeface="Avenir Next LT Pro" panose="020B0504020202020204" pitchFamily="34" charset="-18"/>
              </a:rPr>
              <a:t>łaców</a:t>
            </a:r>
            <a:r>
              <a:rPr lang="pl-PL" sz="2400" dirty="0">
                <a:latin typeface="Avenir Next LT Pro" panose="020B0504020202020204" pitchFamily="34" charset="-18"/>
              </a:rPr>
              <a:t> (3%).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5F1B62C-835F-6779-74C2-623FAF72DDCA}"/>
              </a:ext>
            </a:extLst>
          </p:cNvPr>
          <p:cNvSpPr txBox="1"/>
          <p:nvPr/>
        </p:nvSpPr>
        <p:spPr>
          <a:xfrm>
            <a:off x="5078229" y="1006959"/>
            <a:ext cx="4047553" cy="4616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Avenir Next LT Pro" panose="020B0504020202020204" pitchFamily="34" charset="-18"/>
              </a:rPr>
              <a:t>Dlaczego parki?</a:t>
            </a:r>
          </a:p>
        </p:txBody>
      </p:sp>
      <p:sp>
        <p:nvSpPr>
          <p:cNvPr id="5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531497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C46B2E1-F143-B0B9-E932-18325949D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5330" y="3990046"/>
            <a:ext cx="4676710" cy="147732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pl-PL" sz="2400" kern="0" dirty="0">
                <a:solidFill>
                  <a:srgbClr val="333333"/>
                </a:solidFill>
                <a:effectLst/>
                <a:latin typeface="Avenir Next LT Pro" panose="020B0504020202020204" pitchFamily="34" charset="-18"/>
                <a:ea typeface="Aptos" panose="020B0004020202020204" pitchFamily="34" charset="0"/>
              </a:rPr>
              <a:t>Parki są </a:t>
            </a:r>
            <a:r>
              <a:rPr lang="pl-PL" sz="2400" b="1" kern="0" dirty="0">
                <a:solidFill>
                  <a:srgbClr val="C00000"/>
                </a:solidFill>
                <a:latin typeface="Avenir Next LT Pro" panose="020B0504020202020204" pitchFamily="34" charset="-18"/>
                <a:ea typeface="Aptos" panose="020B0004020202020204" pitchFamily="34" charset="0"/>
              </a:rPr>
              <a:t>najpopularniejszym</a:t>
            </a:r>
            <a:r>
              <a:rPr lang="pl-PL" sz="2400" kern="0" dirty="0">
                <a:solidFill>
                  <a:srgbClr val="333333"/>
                </a:solidFill>
                <a:effectLst/>
                <a:latin typeface="Avenir Next LT Pro" panose="020B0504020202020204" pitchFamily="34" charset="-18"/>
                <a:ea typeface="Aptos" panose="020B0004020202020204" pitchFamily="34" charset="0"/>
              </a:rPr>
              <a:t> rodzajem atrakcji turystycznych, odwiedzanym przez osoby </a:t>
            </a:r>
          </a:p>
          <a:p>
            <a:pPr algn="ctr"/>
            <a:r>
              <a:rPr lang="pl-PL" sz="2400" kern="0" dirty="0">
                <a:solidFill>
                  <a:srgbClr val="333333"/>
                </a:solidFill>
                <a:effectLst/>
                <a:latin typeface="Avenir Next LT Pro" panose="020B0504020202020204" pitchFamily="34" charset="-18"/>
                <a:ea typeface="Aptos" panose="020B0004020202020204" pitchFamily="34" charset="0"/>
              </a:rPr>
              <a:t>z dysfunkcją wzroku.</a:t>
            </a:r>
            <a:endParaRPr lang="pl-PL" sz="2400" dirty="0">
              <a:latin typeface="Avenir Next LT Pro" panose="020B0504020202020204" pitchFamily="34" charset="-18"/>
            </a:endParaRPr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BE435757-E1CA-80E0-E138-E0FC2F16FE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352" y="3405445"/>
            <a:ext cx="6848191" cy="312141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2788243"/>
      </p:ext>
    </p:extLst>
  </p:cSld>
  <p:clrMapOvr>
    <a:masterClrMapping/>
  </p:clrMapOvr>
  <p:transition spd="slow"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C60F8CAC-01F2-7702-FCF4-56644106F639}"/>
              </a:ext>
            </a:extLst>
          </p:cNvPr>
          <p:cNvSpPr txBox="1"/>
          <p:nvPr/>
        </p:nvSpPr>
        <p:spPr>
          <a:xfrm>
            <a:off x="3318825" y="1217083"/>
            <a:ext cx="7200800" cy="4616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Avenir Next LT Pro" panose="020B0504020202020204" pitchFamily="34" charset="-18"/>
              </a:rPr>
              <a:t>Dlaczego </a:t>
            </a:r>
            <a:r>
              <a:rPr lang="pl-PL" sz="2400" b="1" dirty="0" err="1">
                <a:latin typeface="Avenir Next LT Pro" panose="020B0504020202020204" pitchFamily="34" charset="-18"/>
              </a:rPr>
              <a:t>tyflomapy</a:t>
            </a:r>
            <a:r>
              <a:rPr lang="pl-PL" sz="2400" b="1" dirty="0">
                <a:latin typeface="Avenir Next LT Pro" panose="020B0504020202020204" pitchFamily="34" charset="-18"/>
              </a:rPr>
              <a:t> zabytkowych ogrodów?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6D8F4CD-16CF-2A2B-FC7E-249825D75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611" y="2304762"/>
            <a:ext cx="9633977" cy="429348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just">
              <a:spcBef>
                <a:spcPts val="1800"/>
              </a:spcBef>
            </a:pPr>
            <a:r>
              <a:rPr lang="pl-PL" sz="2400" dirty="0">
                <a:latin typeface="Avenir Next LT Pro" panose="020B0504020202020204" pitchFamily="34" charset="-18"/>
              </a:rPr>
              <a:t>Ogród historyczny to </a:t>
            </a:r>
            <a:r>
              <a:rPr lang="pl-PL" sz="2400" b="1" dirty="0">
                <a:solidFill>
                  <a:srgbClr val="009900"/>
                </a:solidFill>
                <a:latin typeface="Avenir Next LT Pro" panose="020B0504020202020204" pitchFamily="34" charset="-18"/>
              </a:rPr>
              <a:t>kompozycja</a:t>
            </a:r>
            <a:r>
              <a:rPr lang="pl-PL" sz="2400" dirty="0">
                <a:latin typeface="Avenir Next LT Pro" panose="020B0504020202020204" pitchFamily="34" charset="-18"/>
              </a:rPr>
              <a:t> zajmująca </a:t>
            </a:r>
            <a:r>
              <a:rPr lang="pl-PL" sz="2400" b="1" dirty="0">
                <a:latin typeface="Avenir Next LT Pro" panose="020B0504020202020204" pitchFamily="34" charset="-18"/>
              </a:rPr>
              <a:t>dużą powierzchnię</a:t>
            </a:r>
            <a:r>
              <a:rPr lang="pl-PL" sz="2400" dirty="0">
                <a:latin typeface="Avenir Next LT Pro" panose="020B0504020202020204" pitchFamily="34" charset="-18"/>
              </a:rPr>
              <a:t>, zawierająca </a:t>
            </a:r>
            <a:r>
              <a:rPr lang="pl-PL" sz="2400" b="1" dirty="0">
                <a:solidFill>
                  <a:srgbClr val="009900"/>
                </a:solidFill>
                <a:latin typeface="Avenir Next LT Pro" panose="020B0504020202020204" pitchFamily="34" charset="-18"/>
              </a:rPr>
              <a:t>układ</a:t>
            </a:r>
            <a:r>
              <a:rPr lang="pl-PL" sz="2400" dirty="0">
                <a:latin typeface="Avenir Next LT Pro" panose="020B0504020202020204" pitchFamily="34" charset="-18"/>
              </a:rPr>
              <a:t> konkretnych elementów </a:t>
            </a:r>
            <a:r>
              <a:rPr lang="pl-PL" sz="2400" b="1" dirty="0">
                <a:latin typeface="Avenir Next LT Pro" panose="020B0504020202020204" pitchFamily="34" charset="-18"/>
              </a:rPr>
              <a:t>przyrody i architektury</a:t>
            </a:r>
            <a:r>
              <a:rPr lang="pl-PL" sz="2400" dirty="0">
                <a:latin typeface="Avenir Next LT Pro" panose="020B0504020202020204" pitchFamily="34" charset="-18"/>
              </a:rPr>
              <a:t>, zestawionych ze sobą w taki sposób, że tworzą </a:t>
            </a:r>
            <a:r>
              <a:rPr lang="pl-PL" sz="2400" b="1" u="sng" dirty="0">
                <a:solidFill>
                  <a:srgbClr val="009900"/>
                </a:solidFill>
                <a:latin typeface="Avenir Next LT Pro" panose="020B0504020202020204" pitchFamily="34" charset="-18"/>
              </a:rPr>
              <a:t>harmonijną całość</a:t>
            </a:r>
            <a:r>
              <a:rPr lang="pl-PL" sz="2400" dirty="0">
                <a:solidFill>
                  <a:srgbClr val="009900"/>
                </a:solidFill>
                <a:latin typeface="Avenir Next LT Pro" panose="020B0504020202020204" pitchFamily="34" charset="-18"/>
              </a:rPr>
              <a:t>.</a:t>
            </a:r>
          </a:p>
          <a:p>
            <a:pPr algn="just">
              <a:spcBef>
                <a:spcPts val="1800"/>
              </a:spcBef>
            </a:pPr>
            <a:endParaRPr lang="pl-PL" sz="2400" dirty="0">
              <a:solidFill>
                <a:srgbClr val="009900"/>
              </a:solidFill>
              <a:latin typeface="Avenir Next LT Pro" panose="020B0504020202020204" pitchFamily="34" charset="-18"/>
            </a:endParaRPr>
          </a:p>
          <a:p>
            <a:pPr algn="just"/>
            <a:r>
              <a:rPr lang="pl-PL" sz="2400" dirty="0">
                <a:latin typeface="Avenir Next LT Pro" panose="020B0504020202020204" pitchFamily="34" charset="-18"/>
              </a:rPr>
              <a:t>Mapa, jako </a:t>
            </a:r>
            <a:r>
              <a:rPr lang="pl-PL" sz="2400" b="1" dirty="0">
                <a:latin typeface="Avenir Next LT Pro" panose="020B0504020202020204" pitchFamily="34" charset="-18"/>
              </a:rPr>
              <a:t>pomniejszony obraz </a:t>
            </a:r>
            <a:r>
              <a:rPr lang="pl-PL" sz="2400" dirty="0">
                <a:latin typeface="Avenir Next LT Pro" panose="020B0504020202020204" pitchFamily="34" charset="-18"/>
              </a:rPr>
              <a:t>fragmentu Ziemi*, oddaje </a:t>
            </a:r>
            <a:r>
              <a:rPr lang="pl-PL" sz="2400" b="1" dirty="0">
                <a:solidFill>
                  <a:srgbClr val="C00000"/>
                </a:solidFill>
                <a:latin typeface="Avenir Next LT Pro" panose="020B0504020202020204" pitchFamily="34" charset="-18"/>
              </a:rPr>
              <a:t>rzeczywiste relacje </a:t>
            </a:r>
            <a:r>
              <a:rPr lang="pl-PL" sz="2400" dirty="0">
                <a:latin typeface="Avenir Next LT Pro" panose="020B0504020202020204" pitchFamily="34" charset="-18"/>
              </a:rPr>
              <a:t>pomiędzy obiektami zlokalizowanymi                  w przestrzeni w sposób umożliwiający </a:t>
            </a:r>
            <a:r>
              <a:rPr lang="pl-PL" sz="2400" b="1" dirty="0">
                <a:solidFill>
                  <a:srgbClr val="C00000"/>
                </a:solidFill>
                <a:latin typeface="Avenir Next LT Pro" panose="020B0504020202020204" pitchFamily="34" charset="-18"/>
              </a:rPr>
              <a:t>wszechstronną eksplorację dużych obszarów.</a:t>
            </a:r>
            <a:endParaRPr lang="pl-PL" sz="2400" b="1" dirty="0">
              <a:latin typeface="Avenir Next LT Pro" panose="020B0504020202020204" pitchFamily="34" charset="-18"/>
            </a:endParaRPr>
          </a:p>
          <a:p>
            <a:pPr algn="just"/>
            <a:endParaRPr lang="pl-PL" sz="2400" b="1" dirty="0">
              <a:latin typeface="Avenir Next LT Pro" panose="020B0504020202020204" pitchFamily="34" charset="-18"/>
            </a:endParaRPr>
          </a:p>
          <a:p>
            <a:pPr algn="just"/>
            <a:endParaRPr lang="pl-PL" sz="2400" b="1" dirty="0">
              <a:latin typeface="Avenir Next LT Pro" panose="020B0504020202020204" pitchFamily="34" charset="-18"/>
            </a:endParaRPr>
          </a:p>
          <a:p>
            <a:pPr algn="just"/>
            <a:r>
              <a:rPr lang="pl-PL" sz="2400" dirty="0">
                <a:latin typeface="Avenir Next LT Pro" panose="020B0504020202020204" pitchFamily="34" charset="-18"/>
              </a:rPr>
              <a:t>*</a:t>
            </a:r>
            <a:r>
              <a:rPr lang="pl-PL" sz="2400" b="1" dirty="0">
                <a:latin typeface="Avenir Next LT Pro" panose="020B0504020202020204" pitchFamily="34" charset="-18"/>
              </a:rPr>
              <a:t> </a:t>
            </a:r>
            <a:r>
              <a:rPr lang="pl-PL" dirty="0">
                <a:latin typeface="Avenir Next LT Pro" panose="020B0504020202020204" pitchFamily="34" charset="-18"/>
              </a:rPr>
              <a:t>obraz uogólniony i umowny</a:t>
            </a:r>
            <a:endParaRPr lang="pl-PL" sz="2400" dirty="0">
              <a:latin typeface="Avenir Next LT Pro" panose="020B0504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011721208"/>
      </p:ext>
    </p:extLst>
  </p:cSld>
  <p:clrMapOvr>
    <a:masterClrMapping/>
  </p:clrMapOvr>
  <p:transition spd="slow"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34492C9A-EDD9-AA8F-19F9-F3993EF90FC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104" y="1221214"/>
            <a:ext cx="6408712" cy="482085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481D1B32-28F0-E462-38B8-924E3B56F043}"/>
              </a:ext>
            </a:extLst>
          </p:cNvPr>
          <p:cNvSpPr txBox="1"/>
          <p:nvPr/>
        </p:nvSpPr>
        <p:spPr>
          <a:xfrm>
            <a:off x="2556353" y="6210543"/>
            <a:ext cx="6984776" cy="40011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pl-PL" sz="2000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-18"/>
              </a:rPr>
              <a:t>Muzeum Pałacu Króla Jana III w Wilanowie</a:t>
            </a:r>
            <a:endParaRPr lang="pl-PL" sz="2000" b="0" i="0" u="none" strike="noStrike" dirty="0">
              <a:solidFill>
                <a:srgbClr val="000000"/>
              </a:solidFill>
              <a:effectLst/>
              <a:highlight>
                <a:srgbClr val="FFFFFF"/>
              </a:highlight>
              <a:latin typeface="Avenir Next LT Pro" panose="020B0504020202020204" pitchFamily="34" charset="-18"/>
              <a:hlinkClick r:id="rId9"/>
            </a:endParaRPr>
          </a:p>
        </p:txBody>
      </p:sp>
    </p:spTree>
    <p:extLst>
      <p:ext uri="{BB962C8B-B14F-4D97-AF65-F5344CB8AC3E}">
        <p14:creationId xmlns:p14="http://schemas.microsoft.com/office/powerpoint/2010/main" val="3245778436"/>
      </p:ext>
    </p:extLst>
  </p:cSld>
  <p:clrMapOvr>
    <a:masterClrMapping/>
  </p:clrMapOvr>
  <p:transition spd="slow"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79201193-FAE4-8573-5600-B5B1F4124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4877" y="1770621"/>
            <a:ext cx="6075013" cy="3924151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pl-PL" sz="2400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ZAŁOŻENIE 1: </a:t>
            </a:r>
            <a:r>
              <a:rPr lang="pl-PL" sz="2400" b="1" dirty="0" err="1">
                <a:solidFill>
                  <a:srgbClr val="333333"/>
                </a:solidFill>
                <a:latin typeface="Avenir Next LT Pro" panose="020B0504020202020204" pitchFamily="34" charset="-18"/>
                <a:ea typeface="MS Mincho" panose="02020609040205080304" pitchFamily="49" charset="-128"/>
              </a:rPr>
              <a:t>Tyflomapy</a:t>
            </a:r>
            <a:r>
              <a:rPr lang="pl-PL" sz="2400" b="1" dirty="0">
                <a:solidFill>
                  <a:srgbClr val="333333"/>
                </a:solidFill>
                <a:latin typeface="Avenir Next LT Pro" panose="020B0504020202020204" pitchFamily="34" charset="-18"/>
                <a:ea typeface="MS Mincho" panose="02020609040205080304" pitchFamily="49" charset="-128"/>
              </a:rPr>
              <a:t> służą poznawaniu </a:t>
            </a:r>
            <a:r>
              <a:rPr lang="pl-PL" sz="2400" b="1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ogrodów w różnych stylach</a:t>
            </a:r>
            <a:r>
              <a:rPr lang="pl-PL" sz="2400" b="1" dirty="0">
                <a:solidFill>
                  <a:srgbClr val="333333"/>
                </a:solidFill>
                <a:latin typeface="Avenir Next LT Pro" panose="020B0504020202020204" pitchFamily="34" charset="-18"/>
                <a:ea typeface="MS Mincho" panose="02020609040205080304" pitchFamily="49" charset="-128"/>
              </a:rPr>
              <a:t>, a nie orientacji i nawigacji w ogrodzie.</a:t>
            </a:r>
          </a:p>
          <a:p>
            <a:pPr algn="just">
              <a:spcBef>
                <a:spcPts val="600"/>
              </a:spcBef>
            </a:pPr>
            <a:endParaRPr lang="pl-PL" sz="2400" dirty="0">
              <a:solidFill>
                <a:srgbClr val="333333"/>
              </a:solidFill>
              <a:latin typeface="Avenir Next LT Pro" panose="020B0504020202020204" pitchFamily="34" charset="-18"/>
              <a:ea typeface="MS Mincho" panose="02020609040205080304" pitchFamily="49" charset="-128"/>
            </a:endParaRPr>
          </a:p>
          <a:p>
            <a:pPr algn="just">
              <a:spcBef>
                <a:spcPts val="600"/>
              </a:spcBef>
            </a:pPr>
            <a:endParaRPr lang="pl-PL" sz="2400" dirty="0">
              <a:solidFill>
                <a:srgbClr val="333333"/>
              </a:solidFill>
              <a:latin typeface="Avenir Next LT Pro" panose="020B0504020202020204" pitchFamily="34" charset="-18"/>
              <a:ea typeface="MS Mincho" panose="02020609040205080304" pitchFamily="49" charset="-128"/>
            </a:endParaRPr>
          </a:p>
          <a:p>
            <a:pPr algn="just">
              <a:spcBef>
                <a:spcPts val="600"/>
              </a:spcBef>
            </a:pPr>
            <a:r>
              <a:rPr lang="pl-PL" sz="2400" b="1" dirty="0">
                <a:latin typeface="Avenir Next LT Pro" panose="020B0504020202020204" pitchFamily="34" charset="-18"/>
              </a:rPr>
              <a:t>Wartości kulturowe </a:t>
            </a:r>
            <a:r>
              <a:rPr lang="pl-PL" sz="2400" dirty="0">
                <a:latin typeface="Avenir Next LT Pro" panose="020B0504020202020204" pitchFamily="34" charset="-18"/>
              </a:rPr>
              <a:t>–</a:t>
            </a:r>
            <a:r>
              <a:rPr lang="pl-PL" sz="2400" b="1" dirty="0">
                <a:latin typeface="Avenir Next LT Pro" panose="020B0504020202020204" pitchFamily="34" charset="-18"/>
              </a:rPr>
              <a:t> </a:t>
            </a:r>
            <a:r>
              <a:rPr lang="pl-PL" sz="2400" b="1" dirty="0">
                <a:solidFill>
                  <a:srgbClr val="C00000"/>
                </a:solidFill>
                <a:latin typeface="Avenir Next LT Pro" panose="020B0504020202020204" pitchFamily="34" charset="-18"/>
              </a:rPr>
              <a:t>cechy</a:t>
            </a:r>
            <a:r>
              <a:rPr lang="en-US" sz="2400" b="1" dirty="0">
                <a:solidFill>
                  <a:srgbClr val="C00000"/>
                </a:solidFill>
                <a:latin typeface="Avenir Next LT Pro" panose="020B0504020202020204" pitchFamily="34" charset="-18"/>
              </a:rPr>
              <a:t> </a:t>
            </a:r>
            <a:r>
              <a:rPr lang="pl-PL" sz="2400" b="1" dirty="0">
                <a:solidFill>
                  <a:srgbClr val="C00000"/>
                </a:solidFill>
                <a:latin typeface="Avenir Next LT Pro" panose="020B0504020202020204" pitchFamily="34" charset="-18"/>
              </a:rPr>
              <a:t>ogrodu</a:t>
            </a:r>
            <a:r>
              <a:rPr lang="en-US" sz="2400" dirty="0">
                <a:solidFill>
                  <a:srgbClr val="C00000"/>
                </a:solidFill>
                <a:latin typeface="Avenir Next LT Pro" panose="020B0504020202020204" pitchFamily="34" charset="-18"/>
              </a:rPr>
              <a:t> </a:t>
            </a:r>
            <a:r>
              <a:rPr lang="pl-PL" sz="2400" dirty="0">
                <a:latin typeface="Avenir Next LT Pro" panose="020B0504020202020204" pitchFamily="34" charset="-18"/>
              </a:rPr>
              <a:t>(</a:t>
            </a:r>
            <a:r>
              <a:rPr lang="en-US" sz="2400" dirty="0">
                <a:latin typeface="Avenir Next LT Pro" panose="020B0504020202020204" pitchFamily="34" charset="-18"/>
              </a:rPr>
              <a:t>material</a:t>
            </a:r>
            <a:r>
              <a:rPr lang="pl-PL" sz="2400" dirty="0" err="1">
                <a:latin typeface="Avenir Next LT Pro" panose="020B0504020202020204" pitchFamily="34" charset="-18"/>
              </a:rPr>
              <a:t>ne</a:t>
            </a:r>
            <a:r>
              <a:rPr lang="pl-PL" sz="2400" dirty="0">
                <a:latin typeface="Avenir Next LT Pro" panose="020B0504020202020204" pitchFamily="34" charset="-18"/>
              </a:rPr>
              <a:t> i niematerialne),</a:t>
            </a:r>
            <a:r>
              <a:rPr lang="en-US" sz="2400" dirty="0">
                <a:latin typeface="Avenir Next LT Pro" panose="020B0504020202020204" pitchFamily="34" charset="-18"/>
              </a:rPr>
              <a:t> </a:t>
            </a:r>
            <a:r>
              <a:rPr lang="pl-PL" sz="2400" dirty="0">
                <a:latin typeface="Avenir Next LT Pro" panose="020B0504020202020204" pitchFamily="34" charset="-18"/>
              </a:rPr>
              <a:t>które są związane z działalnością człowieka i które decydują o </a:t>
            </a:r>
            <a:r>
              <a:rPr lang="pl-PL" sz="2400" b="1" dirty="0">
                <a:solidFill>
                  <a:srgbClr val="C00000"/>
                </a:solidFill>
                <a:latin typeface="Avenir Next LT Pro" panose="020B0504020202020204" pitchFamily="34" charset="-18"/>
              </a:rPr>
              <a:t>stylu ogrodu</a:t>
            </a:r>
            <a:r>
              <a:rPr lang="pl-PL" sz="2400" dirty="0">
                <a:latin typeface="Avenir Next LT Pro" panose="020B0504020202020204" pitchFamily="34" charset="-18"/>
              </a:rPr>
              <a:t>, jego pięknie         i unikalności</a:t>
            </a:r>
            <a:r>
              <a:rPr lang="en-US" sz="2400" dirty="0">
                <a:latin typeface="Avenir Next LT Pro" panose="020B0504020202020204" pitchFamily="34" charset="-18"/>
              </a:rPr>
              <a:t>.</a:t>
            </a:r>
            <a:endParaRPr lang="pl-PL" sz="2400" dirty="0">
              <a:latin typeface="Avenir Next LT Pro" panose="020B0504020202020204" pitchFamily="34" charset="-18"/>
            </a:endParaRPr>
          </a:p>
        </p:txBody>
      </p:sp>
      <p:pic>
        <p:nvPicPr>
          <p:cNvPr id="13" name="Obraz 12" descr="Obraz zawierający trawa, drzewo, zewnętrzne, roślina&#10;&#10;Opis wygenerowany automatycznie">
            <a:extLst>
              <a:ext uri="{FF2B5EF4-FFF2-40B4-BE49-F238E27FC236}">
                <a16:creationId xmlns:a16="http://schemas.microsoft.com/office/drawing/2014/main" id="{17B7AAB9-CF93-D49C-8D79-0E187EBF2B6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09" y="1463801"/>
            <a:ext cx="4195739" cy="184887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138D7D6-33E5-1E95-CBAB-46BBFE67C4A4}"/>
              </a:ext>
            </a:extLst>
          </p:cNvPr>
          <p:cNvSpPr txBox="1"/>
          <p:nvPr/>
        </p:nvSpPr>
        <p:spPr>
          <a:xfrm>
            <a:off x="2495600" y="1157094"/>
            <a:ext cx="2301273" cy="34041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pl-PL" sz="2000" dirty="0">
                <a:latin typeface="Avenir Next LT Pro" panose="020B0504020202020204" pitchFamily="34" charset="-18"/>
                <a:ea typeface="Calibri" panose="020F0502020204030204" pitchFamily="34" charset="0"/>
                <a:cs typeface="Arial" panose="020B0604020202020204" pitchFamily="34" charset="0"/>
              </a:rPr>
              <a:t>Ogród angielski</a:t>
            </a:r>
            <a:endParaRPr lang="pl-PL" sz="1400" dirty="0">
              <a:latin typeface="Avenir Next LT Pro" panose="020B0504020202020204" pitchFamily="34" charset="-18"/>
              <a:ea typeface="Calibri" panose="020F0502020204030204" pitchFamily="34" charset="0"/>
            </a:endParaRP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D126CD1D-AC7F-F39C-149D-7F9B3480D667}"/>
              </a:ext>
            </a:extLst>
          </p:cNvPr>
          <p:cNvSpPr txBox="1"/>
          <p:nvPr/>
        </p:nvSpPr>
        <p:spPr>
          <a:xfrm>
            <a:off x="2800196" y="3732697"/>
            <a:ext cx="2301273" cy="34041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pl-PL" sz="2000" dirty="0">
                <a:latin typeface="Avenir Next LT Pro" panose="020B0504020202020204" pitchFamily="34" charset="-18"/>
                <a:ea typeface="Calibri" panose="020F0502020204030204" pitchFamily="34" charset="0"/>
                <a:cs typeface="Arial" panose="020B0604020202020204" pitchFamily="34" charset="0"/>
              </a:rPr>
              <a:t>Ogród barokowy</a:t>
            </a:r>
            <a:endParaRPr lang="pl-PL" sz="1200" dirty="0">
              <a:latin typeface="Avenir Next LT Pro" panose="020B0504020202020204" pitchFamily="34" charset="-18"/>
              <a:ea typeface="Calibri" panose="020F0502020204030204" pitchFamily="34" charset="0"/>
            </a:endParaRPr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9D8380C7-6DD7-F72D-1FC8-FE046F00EBA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13" y="4052143"/>
            <a:ext cx="4585567" cy="247320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FF3BE5D0-6F28-3C62-D7AA-A6A8A7202242}"/>
              </a:ext>
            </a:extLst>
          </p:cNvPr>
          <p:cNvSpPr txBox="1"/>
          <p:nvPr/>
        </p:nvSpPr>
        <p:spPr>
          <a:xfrm>
            <a:off x="5722682" y="6321823"/>
            <a:ext cx="5976664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34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9:30 – 9:50 – </a:t>
            </a:r>
            <a:r>
              <a:rPr lang="pl-PL" sz="1800" b="1" kern="100" dirty="0">
                <a:solidFill>
                  <a:srgbClr val="2F54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Style sztuki ogrodowej 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dr </a:t>
            </a:r>
            <a:r>
              <a:rPr lang="pl-PL" sz="18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Anna </a:t>
            </a:r>
            <a:r>
              <a:rPr lang="pl-PL" sz="18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Traut</a:t>
            </a:r>
            <a:r>
              <a:rPr lang="pl-PL" sz="18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-Seliga</a:t>
            </a:r>
            <a:endParaRPr lang="pl-PL" sz="2800" b="1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630987"/>
      </p:ext>
    </p:extLst>
  </p:cSld>
  <p:clrMapOvr>
    <a:masterClrMapping/>
  </p:clrMapOvr>
  <p:transition spd="slow"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2BFF907-5142-3402-27E9-49764379755E}"/>
              </a:ext>
            </a:extLst>
          </p:cNvPr>
          <p:cNvSpPr txBox="1"/>
          <p:nvPr/>
        </p:nvSpPr>
        <p:spPr>
          <a:xfrm>
            <a:off x="223909" y="1976628"/>
            <a:ext cx="5872091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pl-PL" sz="2400" b="1" dirty="0">
                <a:solidFill>
                  <a:srgbClr val="D30535"/>
                </a:solidFill>
                <a:latin typeface="Avenir Next LT Pro" panose="020B0504020202020204" pitchFamily="34" charset="-18"/>
              </a:rPr>
              <a:t>Ok. 10x niższa rozdzielczość</a:t>
            </a:r>
            <a:r>
              <a:rPr lang="pl-PL" sz="2400" dirty="0">
                <a:solidFill>
                  <a:srgbClr val="D30535"/>
                </a:solidFill>
                <a:latin typeface="Avenir Next LT Pro" panose="020B0504020202020204" pitchFamily="34" charset="-18"/>
              </a:rPr>
              <a:t> </a:t>
            </a:r>
            <a:r>
              <a:rPr lang="pl-PL" sz="2400" dirty="0">
                <a:latin typeface="Avenir Next LT Pro" panose="020B0504020202020204" pitchFamily="34" charset="-18"/>
              </a:rPr>
              <a:t>-</a:t>
            </a:r>
          </a:p>
          <a:p>
            <a:pPr>
              <a:lnSpc>
                <a:spcPct val="90000"/>
              </a:lnSpc>
            </a:pPr>
            <a:r>
              <a:rPr lang="pl-PL" sz="2400" dirty="0">
                <a:latin typeface="Avenir Next LT Pro" panose="020B0504020202020204" pitchFamily="34" charset="-18"/>
              </a:rPr>
              <a:t>2,4-3,0 mm dla palca przy 0,15-0,3 mm dla oka;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pl-PL" sz="2400" b="1" dirty="0">
                <a:solidFill>
                  <a:srgbClr val="D30535"/>
                </a:solidFill>
                <a:latin typeface="Avenir Next LT Pro" panose="020B0504020202020204" pitchFamily="34" charset="-18"/>
              </a:rPr>
              <a:t>Niewielka liczba unikalnych znaków </a:t>
            </a:r>
            <a:r>
              <a:rPr lang="pl-PL" sz="2400" dirty="0">
                <a:latin typeface="Avenir Next LT Pro" panose="020B0504020202020204" pitchFamily="34" charset="-18"/>
              </a:rPr>
              <a:t>na mapie;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pl-PL" sz="2400" b="1" dirty="0">
                <a:solidFill>
                  <a:srgbClr val="D30535"/>
                </a:solidFill>
                <a:latin typeface="Avenir Next LT Pro" panose="020B0504020202020204" pitchFamily="34" charset="-18"/>
              </a:rPr>
              <a:t>Format ok A3 </a:t>
            </a:r>
            <a:r>
              <a:rPr lang="pl-PL" sz="2400" dirty="0">
                <a:latin typeface="Avenir Next LT Pro" panose="020B0504020202020204" pitchFamily="34" charset="-18"/>
              </a:rPr>
              <a:t>- aby osoba siedząca mogła objąć arkusz ramionami;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pl-PL" sz="2400" b="1" dirty="0">
                <a:solidFill>
                  <a:srgbClr val="D30535"/>
                </a:solidFill>
                <a:latin typeface="Avenir Next LT Pro" panose="020B0504020202020204" pitchFamily="34" charset="-18"/>
              </a:rPr>
              <a:t>Silna generalizacja treści </a:t>
            </a:r>
            <a:r>
              <a:rPr lang="pl-PL" sz="2400" dirty="0">
                <a:latin typeface="Avenir Next LT Pro" panose="020B0504020202020204" pitchFamily="34" charset="-18"/>
              </a:rPr>
              <a:t>- niewielka ilość silnie uproszczonej treści przedstawiona na jednym arkuszu mapy;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F9934E62-D6BD-0700-539A-86CEF59DDB58}"/>
              </a:ext>
            </a:extLst>
          </p:cNvPr>
          <p:cNvSpPr txBox="1"/>
          <p:nvPr/>
        </p:nvSpPr>
        <p:spPr>
          <a:xfrm>
            <a:off x="1892807" y="1097247"/>
            <a:ext cx="9865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latin typeface="Avenir Next LT Pro" panose="020B0504020202020204" pitchFamily="34" charset="-18"/>
              </a:rPr>
              <a:t>Percepcja map czytanych dotykiem i uszkodzonym wzrokiem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A9415B98-1F6B-C7F1-48FC-62A172B0BD3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7982" t="20195" r="36057" b="13732"/>
          <a:stretch/>
        </p:blipFill>
        <p:spPr>
          <a:xfrm>
            <a:off x="9150441" y="1967705"/>
            <a:ext cx="2576662" cy="36887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7BFAEDD4-F361-D6EF-029C-2079BC479EC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8848" t="15499" r="26285" b="22183"/>
          <a:stretch/>
        </p:blipFill>
        <p:spPr>
          <a:xfrm>
            <a:off x="6274264" y="1971194"/>
            <a:ext cx="2614423" cy="368525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pole tekstowe 20">
            <a:extLst>
              <a:ext uri="{FF2B5EF4-FFF2-40B4-BE49-F238E27FC236}">
                <a16:creationId xmlns:a16="http://schemas.microsoft.com/office/drawing/2014/main" id="{34251B3D-EE84-240B-3BE8-2207E33EF9C1}"/>
              </a:ext>
            </a:extLst>
          </p:cNvPr>
          <p:cNvSpPr txBox="1"/>
          <p:nvPr/>
        </p:nvSpPr>
        <p:spPr>
          <a:xfrm>
            <a:off x="6384032" y="5697464"/>
            <a:ext cx="2309664" cy="369332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pl-PL" sz="1800" dirty="0" err="1">
                <a:latin typeface="Avenir Next LT Pro" panose="020B0504020202020204" pitchFamily="34" charset="-18"/>
              </a:rPr>
              <a:t>OpenStreetMap</a:t>
            </a:r>
            <a:endParaRPr lang="pl-PL" sz="1800" dirty="0">
              <a:latin typeface="Avenir Next LT Pro" panose="020B0504020202020204" pitchFamily="34" charset="-18"/>
            </a:endParaRP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9A5F9B01-2A64-D000-7D38-85888485D4B0}"/>
              </a:ext>
            </a:extLst>
          </p:cNvPr>
          <p:cNvSpPr txBox="1"/>
          <p:nvPr/>
        </p:nvSpPr>
        <p:spPr>
          <a:xfrm>
            <a:off x="9336360" y="5723964"/>
            <a:ext cx="2274151" cy="369332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Avenir Next LT Pro" panose="020B0504020202020204" pitchFamily="34" charset="-18"/>
              </a:rPr>
              <a:t>www.tyfomapy.pl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EF82531-F488-3C09-75F0-0A78FE5CB16D}"/>
              </a:ext>
            </a:extLst>
          </p:cNvPr>
          <p:cNvSpPr txBox="1"/>
          <p:nvPr/>
        </p:nvSpPr>
        <p:spPr>
          <a:xfrm>
            <a:off x="191344" y="6272330"/>
            <a:ext cx="11593288" cy="541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340" algn="just">
              <a:lnSpc>
                <a:spcPct val="80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9:50 – 10:10 – </a:t>
            </a:r>
            <a:r>
              <a:rPr lang="pl-PL" sz="1800" b="1" kern="100" dirty="0">
                <a:solidFill>
                  <a:srgbClr val="2F54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Edukacja wizualna osób niewidomych w zakresie poznawania zabytkowych parków, jako konstruktów wzrokowych – warunki dla percepcji i recepcji sztuki ogrodowej 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dr Emilia Śmiechowska-Petrovskij</a:t>
            </a:r>
            <a:endParaRPr lang="pl-PL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771479"/>
      </p:ext>
    </p:extLst>
  </p:cSld>
  <p:clrMapOvr>
    <a:masterClrMapping/>
  </p:clrMapOvr>
  <p:transition spd="slow"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graphicFrame>
        <p:nvGraphicFramePr>
          <p:cNvPr id="2" name="Table 8">
            <a:extLst>
              <a:ext uri="{FF2B5EF4-FFF2-40B4-BE49-F238E27FC236}">
                <a16:creationId xmlns:a16="http://schemas.microsoft.com/office/drawing/2014/main" id="{558A246D-28DC-A4AF-B0C0-9F8F4687CF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981459"/>
              </p:ext>
            </p:extLst>
          </p:nvPr>
        </p:nvGraphicFramePr>
        <p:xfrm>
          <a:off x="623392" y="2007230"/>
          <a:ext cx="11161241" cy="44479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val="2423587498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3905951906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220169551"/>
                    </a:ext>
                  </a:extLst>
                </a:gridCol>
                <a:gridCol w="2808313">
                  <a:extLst>
                    <a:ext uri="{9D8B030D-6E8A-4147-A177-3AD203B41FA5}">
                      <a16:colId xmlns:a16="http://schemas.microsoft.com/office/drawing/2014/main" val="165004453"/>
                    </a:ext>
                  </a:extLst>
                </a:gridCol>
              </a:tblGrid>
              <a:tr h="8786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kern="100" dirty="0">
                          <a:solidFill>
                            <a:srgbClr val="FFFF00"/>
                          </a:solidFill>
                          <a:effectLst/>
                          <a:latin typeface="Avenir Next LT Pro" panose="020B0504020202020204" pitchFamily="34" charset="-18"/>
                        </a:rPr>
                        <a:t>Styl ogrodu</a:t>
                      </a:r>
                      <a:endParaRPr lang="pl-PL" sz="2000" kern="100" dirty="0">
                        <a:solidFill>
                          <a:srgbClr val="FFFF00"/>
                        </a:solidFill>
                        <a:effectLst/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b="1" kern="100" dirty="0">
                          <a:solidFill>
                            <a:srgbClr val="FFFF00"/>
                          </a:solidFill>
                          <a:effectLst/>
                          <a:latin typeface="Avenir Next LT Pro" panose="020B0504020202020204" pitchFamily="34" charset="-18"/>
                        </a:rPr>
                        <a:t>Poziom 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b="1" kern="100" dirty="0">
                          <a:solidFill>
                            <a:srgbClr val="FFFF00"/>
                          </a:solidFill>
                          <a:effectLst/>
                          <a:latin typeface="Avenir Next LT Pro" panose="020B0504020202020204" pitchFamily="34" charset="-18"/>
                        </a:rPr>
                        <a:t>Mapa ogólna</a:t>
                      </a:r>
                      <a:endParaRPr lang="pl-PL" sz="2000" b="1" kern="100" dirty="0">
                        <a:solidFill>
                          <a:srgbClr val="FFFF00"/>
                        </a:solidFill>
                        <a:effectLst/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b="1" kern="100" dirty="0">
                          <a:solidFill>
                            <a:srgbClr val="FFFF00"/>
                          </a:solidFill>
                          <a:effectLst/>
                          <a:latin typeface="Avenir Next LT Pro" panose="020B0504020202020204" pitchFamily="34" charset="-18"/>
                        </a:rPr>
                        <a:t>Poziom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b="1" kern="100" dirty="0">
                          <a:solidFill>
                            <a:srgbClr val="FFFF00"/>
                          </a:solidFill>
                          <a:effectLst/>
                          <a:latin typeface="Avenir Next LT Pro" panose="020B0504020202020204" pitchFamily="34" charset="-18"/>
                        </a:rPr>
                        <a:t>Mapa  szczegółowa</a:t>
                      </a:r>
                      <a:endParaRPr lang="pl-PL" sz="2000" b="1" kern="100" dirty="0">
                        <a:solidFill>
                          <a:srgbClr val="FFFF00"/>
                        </a:solidFill>
                        <a:effectLst/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b="1" kern="100" dirty="0">
                          <a:solidFill>
                            <a:srgbClr val="FFFF00"/>
                          </a:solidFill>
                          <a:effectLst/>
                          <a:latin typeface="Avenir Next LT Pro" panose="020B0504020202020204" pitchFamily="34" charset="-18"/>
                        </a:rPr>
                        <a:t>Poziom 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b="1" kern="100" dirty="0">
                          <a:solidFill>
                            <a:srgbClr val="FFFF00"/>
                          </a:solidFill>
                          <a:effectLst/>
                          <a:latin typeface="Avenir Next LT Pro" panose="020B0504020202020204" pitchFamily="34" charset="-18"/>
                        </a:rPr>
                        <a:t>Mapa wielkoskalowa</a:t>
                      </a:r>
                      <a:endParaRPr lang="pl-PL" sz="2000" b="1" kern="100" dirty="0">
                        <a:solidFill>
                          <a:srgbClr val="FFFF00"/>
                        </a:solidFill>
                        <a:effectLst/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extLst>
                  <a:ext uri="{0D108BD9-81ED-4DB2-BD59-A6C34878D82A}">
                    <a16:rowId xmlns:a16="http://schemas.microsoft.com/office/drawing/2014/main" val="3741704488"/>
                  </a:ext>
                </a:extLst>
              </a:tr>
              <a:tr h="7707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kern="100" dirty="0">
                          <a:solidFill>
                            <a:srgbClr val="FFFF00"/>
                          </a:solidFill>
                          <a:effectLst/>
                          <a:latin typeface="Avenir Next LT Pro" panose="020B0504020202020204" pitchFamily="34" charset="-18"/>
                        </a:rPr>
                        <a:t>BAROK</a:t>
                      </a:r>
                      <a:endParaRPr lang="pl-PL" sz="2000" kern="100" dirty="0">
                        <a:solidFill>
                          <a:srgbClr val="FFFF00"/>
                        </a:solidFill>
                        <a:effectLst/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b="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venir Next LT Pro" panose="020B0504020202020204" pitchFamily="34" charset="-18"/>
                        </a:rPr>
                        <a:t>Cała kompozycja</a:t>
                      </a:r>
                      <a:endParaRPr lang="pl-PL" sz="2000" b="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b="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venir Next LT Pro" panose="020B0504020202020204" pitchFamily="34" charset="-18"/>
                        </a:rPr>
                        <a:t>Taras lub jedna strona osi głównej symetrii</a:t>
                      </a:r>
                      <a:endParaRPr lang="pl-PL" sz="2000" b="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kern="1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venir Next LT Pro" panose="020B0504020202020204" pitchFamily="34" charset="-18"/>
                        </a:rPr>
                        <a:t>Parter ogrodowy</a:t>
                      </a:r>
                      <a:endParaRPr lang="pl-PL" sz="2000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extLst>
                  <a:ext uri="{0D108BD9-81ED-4DB2-BD59-A6C34878D82A}">
                    <a16:rowId xmlns:a16="http://schemas.microsoft.com/office/drawing/2014/main" val="3341094703"/>
                  </a:ext>
                </a:extLst>
              </a:tr>
              <a:tr h="4938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kern="100" dirty="0">
                          <a:solidFill>
                            <a:srgbClr val="FFFF00"/>
                          </a:solidFill>
                          <a:effectLst/>
                          <a:latin typeface="Avenir Next LT Pro" panose="020B0504020202020204" pitchFamily="34" charset="-18"/>
                        </a:rPr>
                        <a:t>RENESANS</a:t>
                      </a:r>
                      <a:endParaRPr lang="pl-PL" sz="2000" kern="100" dirty="0">
                        <a:solidFill>
                          <a:srgbClr val="FFFF00"/>
                        </a:solidFill>
                        <a:effectLst/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b="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venir Next LT Pro" panose="020B0504020202020204" pitchFamily="34" charset="-18"/>
                        </a:rPr>
                        <a:t>Cała kompozycja</a:t>
                      </a:r>
                      <a:endParaRPr lang="pl-PL" sz="2000" b="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b="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venir Next LT Pro" panose="020B0504020202020204" pitchFamily="34" charset="-18"/>
                        </a:rPr>
                        <a:t>Wybrany taras</a:t>
                      </a:r>
                      <a:endParaRPr lang="pl-PL" sz="2000" b="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kern="1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venir Next LT Pro" panose="020B0504020202020204" pitchFamily="34" charset="-18"/>
                        </a:rPr>
                        <a:t>Wybrana kwaterka</a:t>
                      </a:r>
                      <a:endParaRPr lang="pl-PL" sz="2000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extLst>
                  <a:ext uri="{0D108BD9-81ED-4DB2-BD59-A6C34878D82A}">
                    <a16:rowId xmlns:a16="http://schemas.microsoft.com/office/drawing/2014/main" val="2595889082"/>
                  </a:ext>
                </a:extLst>
              </a:tr>
              <a:tr h="7707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kern="100" dirty="0">
                          <a:solidFill>
                            <a:srgbClr val="FFFF00"/>
                          </a:solidFill>
                          <a:effectLst/>
                          <a:latin typeface="Avenir Next LT Pro" panose="020B0504020202020204" pitchFamily="34" charset="-18"/>
                        </a:rPr>
                        <a:t>ANGIELSKI</a:t>
                      </a:r>
                      <a:endParaRPr lang="pl-PL" sz="2000" kern="100" dirty="0">
                        <a:solidFill>
                          <a:srgbClr val="FFFF00"/>
                        </a:solidFill>
                        <a:effectLst/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b="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venir Next LT Pro" panose="020B0504020202020204" pitchFamily="34" charset="-18"/>
                        </a:rPr>
                        <a:t>Cała kompozycja</a:t>
                      </a:r>
                      <a:endParaRPr lang="pl-PL" sz="2000" b="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b="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venir Next LT Pro" panose="020B0504020202020204" pitchFamily="34" charset="-18"/>
                        </a:rPr>
                        <a:t>Część z małą architekturą, wodą, mostkiem</a:t>
                      </a:r>
                      <a:endParaRPr lang="pl-PL" sz="2000" b="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venir Next LT Pro" panose="020B0504020202020204" pitchFamily="34" charset="-18"/>
                        </a:rPr>
                        <a:t>-</a:t>
                      </a:r>
                      <a:endParaRPr lang="pl-PL" sz="2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extLst>
                  <a:ext uri="{0D108BD9-81ED-4DB2-BD59-A6C34878D82A}">
                    <a16:rowId xmlns:a16="http://schemas.microsoft.com/office/drawing/2014/main" val="82054718"/>
                  </a:ext>
                </a:extLst>
              </a:tr>
              <a:tr h="7707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kern="100" dirty="0">
                          <a:solidFill>
                            <a:srgbClr val="FFFF00"/>
                          </a:solidFill>
                          <a:effectLst/>
                          <a:latin typeface="Avenir Next LT Pro" panose="020B0504020202020204" pitchFamily="34" charset="-18"/>
                        </a:rPr>
                        <a:t>ROMATYCZNY</a:t>
                      </a:r>
                      <a:endParaRPr lang="pl-PL" sz="2000" kern="100" dirty="0">
                        <a:solidFill>
                          <a:srgbClr val="FFFF00"/>
                        </a:solidFill>
                        <a:effectLst/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b="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venir Next LT Pro" panose="020B0504020202020204" pitchFamily="34" charset="-18"/>
                        </a:rPr>
                        <a:t>Cała kompozycja</a:t>
                      </a:r>
                      <a:endParaRPr lang="pl-PL" sz="2000" b="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b="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venir Next LT Pro" panose="020B0504020202020204" pitchFamily="34" charset="-18"/>
                        </a:rPr>
                        <a:t>Część z budynkami</a:t>
                      </a:r>
                      <a:endParaRPr lang="pl-PL" sz="2000" b="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venir Next LT Pro" panose="020B0504020202020204" pitchFamily="34" charset="-18"/>
                        </a:rPr>
                        <a:t>-</a:t>
                      </a:r>
                      <a:endParaRPr lang="pl-PL" sz="2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extLst>
                  <a:ext uri="{0D108BD9-81ED-4DB2-BD59-A6C34878D82A}">
                    <a16:rowId xmlns:a16="http://schemas.microsoft.com/office/drawing/2014/main" val="3391886765"/>
                  </a:ext>
                </a:extLst>
              </a:tr>
              <a:tr h="5764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kern="100" dirty="0">
                          <a:solidFill>
                            <a:srgbClr val="FFFF00"/>
                          </a:solidFill>
                          <a:effectLst/>
                          <a:latin typeface="Avenir Next LT Pro" panose="020B0504020202020204" pitchFamily="34" charset="-18"/>
                        </a:rPr>
                        <a:t>JAPOŃSKI</a:t>
                      </a:r>
                      <a:endParaRPr lang="pl-PL" sz="2000" kern="100" dirty="0">
                        <a:solidFill>
                          <a:srgbClr val="FFFF00"/>
                        </a:solidFill>
                        <a:effectLst/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b="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venir Next LT Pro" panose="020B0504020202020204" pitchFamily="34" charset="-18"/>
                        </a:rPr>
                        <a:t>Cała kompozycja</a:t>
                      </a:r>
                      <a:endParaRPr lang="pl-PL" sz="2000" b="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b="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venir Next LT Pro" panose="020B0504020202020204" pitchFamily="34" charset="-18"/>
                        </a:rPr>
                        <a:t>Okolice </a:t>
                      </a:r>
                      <a:r>
                        <a:rPr lang="en-GB" sz="2000" b="0" kern="1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venir Next LT Pro" panose="020B0504020202020204" pitchFamily="34" charset="-18"/>
                        </a:rPr>
                        <a:t>kaskady</a:t>
                      </a:r>
                      <a:endParaRPr lang="pl-PL" sz="2000" b="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pl-PL" sz="2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venir Next LT Pro" panose="020B0504020202020204" pitchFamily="34" charset="-18"/>
                        </a:rPr>
                        <a:t>Suchy ogród</a:t>
                      </a:r>
                      <a:endParaRPr lang="pl-PL" sz="2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venir Next LT Pro" panose="020B0504020202020204" pitchFamily="34" charset="-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07950" marB="107950" anchor="ctr"/>
                </a:tc>
                <a:extLst>
                  <a:ext uri="{0D108BD9-81ED-4DB2-BD59-A6C34878D82A}">
                    <a16:rowId xmlns:a16="http://schemas.microsoft.com/office/drawing/2014/main" val="862755152"/>
                  </a:ext>
                </a:extLst>
              </a:tr>
            </a:tbl>
          </a:graphicData>
        </a:graphic>
      </p:graphicFrame>
      <p:sp>
        <p:nvSpPr>
          <p:cNvPr id="4" name="Tytuł 2">
            <a:extLst>
              <a:ext uri="{FF2B5EF4-FFF2-40B4-BE49-F238E27FC236}">
                <a16:creationId xmlns:a16="http://schemas.microsoft.com/office/drawing/2014/main" id="{87330C0D-0559-625E-F4FD-0FF3B52FD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7488" y="1166297"/>
            <a:ext cx="10585177" cy="666196"/>
          </a:xfrm>
        </p:spPr>
        <p:txBody>
          <a:bodyPr>
            <a:noAutofit/>
          </a:bodyPr>
          <a:lstStyle/>
          <a:p>
            <a:r>
              <a:rPr lang="pl-PL" sz="2400" dirty="0">
                <a:latin typeface="Avenir Next LT Pro" panose="020B0504020202020204" pitchFamily="34" charset="-18"/>
              </a:rPr>
              <a:t>ZAŁOŻENIE 2: </a:t>
            </a:r>
            <a:r>
              <a:rPr lang="pl-PL" sz="2400" b="1" dirty="0">
                <a:latin typeface="Avenir Next LT Pro" panose="020B0504020202020204" pitchFamily="34" charset="-18"/>
              </a:rPr>
              <a:t>Różne poziomy szczegółowości tyflomap ogrodów</a:t>
            </a:r>
          </a:p>
        </p:txBody>
      </p:sp>
    </p:spTree>
    <p:extLst>
      <p:ext uri="{BB962C8B-B14F-4D97-AF65-F5344CB8AC3E}">
        <p14:creationId xmlns:p14="http://schemas.microsoft.com/office/powerpoint/2010/main" val="3963895109"/>
      </p:ext>
    </p:extLst>
  </p:cSld>
  <p:clrMapOvr>
    <a:masterClrMapping/>
  </p:clrMapOvr>
  <p:transition spd="slow"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2" name="Tytuł 2">
            <a:extLst>
              <a:ext uri="{FF2B5EF4-FFF2-40B4-BE49-F238E27FC236}">
                <a16:creationId xmlns:a16="http://schemas.microsoft.com/office/drawing/2014/main" id="{7C85E10E-F7CE-C1D4-465A-E6F02BB19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521" y="938573"/>
            <a:ext cx="9325039" cy="666196"/>
          </a:xfrm>
        </p:spPr>
        <p:txBody>
          <a:bodyPr>
            <a:noAutofit/>
          </a:bodyPr>
          <a:lstStyle/>
          <a:p>
            <a:r>
              <a:rPr lang="pl-PL" sz="2400" dirty="0">
                <a:latin typeface="Avenir Next LT Pro" panose="020B0504020202020204" pitchFamily="34" charset="-18"/>
              </a:rPr>
              <a:t>ZAŁOŻENIE 3:</a:t>
            </a:r>
            <a:r>
              <a:rPr lang="pl-PL" sz="2400" dirty="0">
                <a:solidFill>
                  <a:srgbClr val="C00000"/>
                </a:solidFill>
                <a:latin typeface="Avenir Next LT Pro" panose="020B0504020202020204" pitchFamily="34" charset="-18"/>
              </a:rPr>
              <a:t> </a:t>
            </a:r>
            <a:r>
              <a:rPr lang="pl-PL" sz="2400" b="1" dirty="0">
                <a:latin typeface="Avenir Next LT Pro" panose="020B0504020202020204" pitchFamily="34" charset="-18"/>
              </a:rPr>
              <a:t>Różne style </a:t>
            </a:r>
            <a:r>
              <a:rPr lang="en-GB" sz="2400" b="1" dirty="0">
                <a:latin typeface="Avenir Next LT Pro" panose="020B0504020202020204" pitchFamily="34" charset="-18"/>
              </a:rPr>
              <a:t>– </a:t>
            </a:r>
            <a:r>
              <a:rPr lang="pl-PL" sz="2400" b="1" dirty="0">
                <a:latin typeface="Avenir Next LT Pro" panose="020B0504020202020204" pitchFamily="34" charset="-18"/>
              </a:rPr>
              <a:t>jeden wspólny system</a:t>
            </a:r>
            <a:r>
              <a:rPr lang="en-GB" sz="2400" b="1" dirty="0">
                <a:latin typeface="Avenir Next LT Pro" panose="020B0504020202020204" pitchFamily="34" charset="-18"/>
              </a:rPr>
              <a:t> </a:t>
            </a:r>
            <a:r>
              <a:rPr lang="en-GB" sz="2400" b="1" dirty="0" err="1">
                <a:latin typeface="Avenir Next LT Pro" panose="020B0504020202020204" pitchFamily="34" charset="-18"/>
              </a:rPr>
              <a:t>znaków</a:t>
            </a:r>
            <a:endParaRPr lang="pl-PL" sz="2400" b="1" dirty="0">
              <a:latin typeface="Avenir Next LT Pro" panose="020B0504020202020204" pitchFamily="34" charset="-18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7131C4C-3FFD-B84A-1CE6-151A527D7F55}"/>
              </a:ext>
            </a:extLst>
          </p:cNvPr>
          <p:cNvSpPr txBox="1"/>
          <p:nvPr/>
        </p:nvSpPr>
        <p:spPr>
          <a:xfrm>
            <a:off x="1811521" y="6453336"/>
            <a:ext cx="8640961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685" indent="-9017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11:00 – 11:15 – </a:t>
            </a:r>
            <a:r>
              <a:rPr lang="pl-PL" sz="1800" b="1" kern="100" dirty="0">
                <a:solidFill>
                  <a:srgbClr val="2F54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Projektowanie i testowanie znaków dotykowych 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dr inż. Damian Kiliszek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CAA1A381-7A48-07D4-30C7-1AF43E39A14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04" t="1724" r="699" b="1776"/>
          <a:stretch/>
        </p:blipFill>
        <p:spPr>
          <a:xfrm>
            <a:off x="1127448" y="1836726"/>
            <a:ext cx="10122854" cy="444733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5923141"/>
      </p:ext>
    </p:extLst>
  </p:cSld>
  <p:clrMapOvr>
    <a:masterClrMapping/>
  </p:clrMapOvr>
  <p:transition spd="slow"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FDF9506E-3474-3B15-5B9A-43D1D0FB68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329" y="2063245"/>
            <a:ext cx="8328248" cy="3054595"/>
          </a:xfrm>
          <a:prstGeom prst="rect">
            <a:avLst/>
          </a:prstGeom>
        </p:spPr>
      </p:pic>
      <p:pic>
        <p:nvPicPr>
          <p:cNvPr id="4" name="Obraz 3" descr="Obraz zawierający wzór, piksel, ścieg&#10;&#10;Opis wygenerowany automatycznie">
            <a:extLst>
              <a:ext uri="{FF2B5EF4-FFF2-40B4-BE49-F238E27FC236}">
                <a16:creationId xmlns:a16="http://schemas.microsoft.com/office/drawing/2014/main" id="{618BAED6-2545-4C3A-84BB-D3377052FF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160" y="2118535"/>
            <a:ext cx="2570527" cy="262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111719"/>
      </p:ext>
    </p:extLst>
  </p:cSld>
  <p:clrMapOvr>
    <a:masterClrMapping/>
  </p:clrMapOvr>
  <p:transition spd="slow"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4EB517EB-4FFC-6A76-DB36-EAFE75585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384" y="2467692"/>
            <a:ext cx="6120680" cy="304698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pl-PL" sz="2400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Tańszy druk = większa </a:t>
            </a:r>
            <a:r>
              <a:rPr lang="pl-PL" sz="2400" b="1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dostępność</a:t>
            </a:r>
            <a:r>
              <a:rPr lang="pl-PL" sz="2400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 tyflomap;</a:t>
            </a:r>
            <a:endParaRPr lang="pl-PL" sz="2400" dirty="0">
              <a:solidFill>
                <a:srgbClr val="C00000"/>
              </a:solidFill>
              <a:latin typeface="Avenir Next LT Pro" panose="020B0504020202020204" pitchFamily="34" charset="-18"/>
              <a:ea typeface="MS Mincho" panose="02020609040205080304" pitchFamily="49" charset="-128"/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pl-PL" sz="2400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Szybkie prototypowanie;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pl-PL" sz="2400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Wydruk </a:t>
            </a:r>
            <a:r>
              <a:rPr lang="pl-PL" sz="2400" b="1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sparametryzowanego</a:t>
            </a:r>
            <a:r>
              <a:rPr lang="pl-PL" sz="2400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 modelu </a:t>
            </a:r>
            <a:r>
              <a:rPr lang="pl-PL" sz="2400" dirty="0" err="1">
                <a:latin typeface="Avenir Next LT Pro" panose="020B0504020202020204" pitchFamily="34" charset="-18"/>
                <a:ea typeface="MS Mincho" panose="02020609040205080304" pitchFamily="49" charset="-128"/>
              </a:rPr>
              <a:t>tyflomapy</a:t>
            </a:r>
            <a:r>
              <a:rPr lang="pl-PL" sz="2400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;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pl-PL" sz="2400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Wykorzystanie </a:t>
            </a:r>
            <a:r>
              <a:rPr lang="pl-PL" sz="2400" b="1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wszystkich</a:t>
            </a:r>
            <a:r>
              <a:rPr lang="pl-PL" sz="2400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 zmiennych haptycznych;</a:t>
            </a:r>
          </a:p>
        </p:txBody>
      </p:sp>
      <p:sp>
        <p:nvSpPr>
          <p:cNvPr id="2" name="Tytuł 2">
            <a:extLst>
              <a:ext uri="{FF2B5EF4-FFF2-40B4-BE49-F238E27FC236}">
                <a16:creationId xmlns:a16="http://schemas.microsoft.com/office/drawing/2014/main" id="{6DC638F5-A695-9293-06FA-B90618FFC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5560" y="1224223"/>
            <a:ext cx="8712967" cy="666196"/>
          </a:xfrm>
        </p:spPr>
        <p:txBody>
          <a:bodyPr>
            <a:noAutofit/>
          </a:bodyPr>
          <a:lstStyle/>
          <a:p>
            <a:r>
              <a:rPr lang="pl-PL" sz="2400" dirty="0">
                <a:latin typeface="Avenir Next LT Pro" panose="020B0504020202020204" pitchFamily="34" charset="-18"/>
              </a:rPr>
              <a:t>ZAŁOŻENIE 4: </a:t>
            </a:r>
            <a:r>
              <a:rPr lang="pl-PL" sz="2400" b="1" dirty="0" err="1">
                <a:latin typeface="Avenir Next LT Pro" panose="020B0504020202020204" pitchFamily="34" charset="-18"/>
              </a:rPr>
              <a:t>Niskokosztowa</a:t>
            </a:r>
            <a:r>
              <a:rPr lang="pl-PL" sz="2400" b="1" dirty="0">
                <a:latin typeface="Avenir Next LT Pro" panose="020B0504020202020204" pitchFamily="34" charset="-18"/>
              </a:rPr>
              <a:t> reprodukcja tyflomap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5D2D49C-478F-0D5C-5BC9-F208D8E5F34C}"/>
              </a:ext>
            </a:extLst>
          </p:cNvPr>
          <p:cNvSpPr txBox="1"/>
          <p:nvPr/>
        </p:nvSpPr>
        <p:spPr>
          <a:xfrm>
            <a:off x="1919535" y="6333973"/>
            <a:ext cx="7806905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685" indent="-9017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11:15 – 11:30 – </a:t>
            </a:r>
            <a:r>
              <a:rPr lang="pl-PL" sz="1800" b="1" kern="100" dirty="0">
                <a:solidFill>
                  <a:srgbClr val="2F54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Nowoczesne techniki druku tyflomap 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dr inż. Jakub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Wabiński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Obraz 6" descr="Obraz zawierający tekst, elektronika, Materiały biurowe, w pomieszczeniu&#10;&#10;Opis wygenerowany automatycznie">
            <a:extLst>
              <a:ext uri="{FF2B5EF4-FFF2-40B4-BE49-F238E27FC236}">
                <a16:creationId xmlns:a16="http://schemas.microsoft.com/office/drawing/2014/main" id="{44241AF6-B0E0-0E7A-4723-CE0606A985B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960" y="2006656"/>
            <a:ext cx="5292080" cy="3969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8376288"/>
      </p:ext>
    </p:extLst>
  </p:cSld>
  <p:clrMapOvr>
    <a:masterClrMapping/>
  </p:clrMapOvr>
  <p:transition spd="slow"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4EB517EB-4FFC-6A76-DB36-EAFE75585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180" y="3140968"/>
            <a:ext cx="5940661" cy="230216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pl-PL" sz="2400" dirty="0">
                <a:solidFill>
                  <a:srgbClr val="333333"/>
                </a:solidFill>
                <a:latin typeface="Avenir Next LT Pro" panose="020B0504020202020204" pitchFamily="34" charset="-18"/>
                <a:ea typeface="MS Mincho" panose="02020609040205080304" pitchFamily="49" charset="-128"/>
              </a:rPr>
              <a:t>Zdefiniowanie </a:t>
            </a:r>
            <a:r>
              <a:rPr lang="pl-PL" sz="24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-18"/>
              </a:rPr>
              <a:t>zasad, procedur, technik</a:t>
            </a:r>
            <a:r>
              <a:rPr lang="pl-PL" sz="2400" b="1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-18"/>
                <a:ea typeface="MS Mincho" panose="02020609040205080304" pitchFamily="49" charset="-128"/>
              </a:rPr>
              <a:t>   i narzędzi </a:t>
            </a:r>
            <a:r>
              <a:rPr lang="pl-PL" sz="24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-18"/>
                <a:ea typeface="MS Mincho" panose="02020609040205080304" pitchFamily="49" charset="-128"/>
              </a:rPr>
              <a:t>zapewniających </a:t>
            </a:r>
            <a:r>
              <a:rPr lang="pl-PL" sz="2400" b="1" i="0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-18"/>
                <a:ea typeface="MS Mincho" panose="02020609040205080304" pitchFamily="49" charset="-128"/>
              </a:rPr>
              <a:t>powtarzalność</a:t>
            </a:r>
            <a:r>
              <a:rPr lang="pl-PL" sz="24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-18"/>
                <a:ea typeface="MS Mincho" panose="02020609040205080304" pitchFamily="49" charset="-128"/>
              </a:rPr>
              <a:t> proponowanych rozwiązań i minimalizujących subiektywizm. 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pl-PL" sz="2400" dirty="0">
                <a:solidFill>
                  <a:srgbClr val="333333"/>
                </a:solidFill>
                <a:highlight>
                  <a:srgbClr val="FFFFFF"/>
                </a:highlight>
                <a:latin typeface="Avenir Next LT Pro" panose="020B0504020202020204" pitchFamily="34" charset="-18"/>
                <a:ea typeface="MS Mincho" panose="02020609040205080304" pitchFamily="49" charset="-128"/>
              </a:rPr>
              <a:t>Rozwiązanie </a:t>
            </a:r>
            <a:r>
              <a:rPr lang="pl-PL" sz="2400" b="1" dirty="0">
                <a:solidFill>
                  <a:srgbClr val="333333"/>
                </a:solidFill>
                <a:highlight>
                  <a:srgbClr val="FFFFFF"/>
                </a:highlight>
                <a:latin typeface="Avenir Next LT Pro" panose="020B0504020202020204" pitchFamily="34" charset="-18"/>
                <a:ea typeface="MS Mincho" panose="02020609040205080304" pitchFamily="49" charset="-128"/>
              </a:rPr>
              <a:t>kompleksowe.</a:t>
            </a:r>
            <a:r>
              <a:rPr lang="pl-PL" sz="2400" dirty="0">
                <a:solidFill>
                  <a:srgbClr val="333333"/>
                </a:solidFill>
                <a:highlight>
                  <a:srgbClr val="FFFFFF"/>
                </a:highlight>
                <a:latin typeface="Avenir Next LT Pro" panose="020B0504020202020204" pitchFamily="34" charset="-18"/>
                <a:ea typeface="MS Mincho" panose="02020609040205080304" pitchFamily="49" charset="-128"/>
              </a:rPr>
              <a:t> 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pl-PL" sz="2400" b="1" dirty="0">
                <a:solidFill>
                  <a:srgbClr val="333333"/>
                </a:solidFill>
                <a:highlight>
                  <a:srgbClr val="FFFFFF"/>
                </a:highlight>
                <a:latin typeface="Avenir Next LT Pro" panose="020B0504020202020204" pitchFamily="34" charset="-18"/>
                <a:ea typeface="MS Mincho" panose="02020609040205080304" pitchFamily="49" charset="-128"/>
              </a:rPr>
              <a:t>Sformalizowany</a:t>
            </a:r>
            <a:r>
              <a:rPr lang="pl-PL" sz="2400" dirty="0">
                <a:solidFill>
                  <a:srgbClr val="333333"/>
                </a:solidFill>
                <a:highlight>
                  <a:srgbClr val="FFFFFF"/>
                </a:highlight>
                <a:latin typeface="Avenir Next LT Pro" panose="020B0504020202020204" pitchFamily="34" charset="-18"/>
                <a:ea typeface="MS Mincho" panose="02020609040205080304" pitchFamily="49" charset="-128"/>
              </a:rPr>
              <a:t> opis rozwiązań.</a:t>
            </a:r>
          </a:p>
        </p:txBody>
      </p:sp>
      <p:sp>
        <p:nvSpPr>
          <p:cNvPr id="2" name="Tytuł 2">
            <a:extLst>
              <a:ext uri="{FF2B5EF4-FFF2-40B4-BE49-F238E27FC236}">
                <a16:creationId xmlns:a16="http://schemas.microsoft.com/office/drawing/2014/main" id="{0BCB9A75-F2CE-6786-1E06-B348126C7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80" y="1563694"/>
            <a:ext cx="5940661" cy="666196"/>
          </a:xfrm>
        </p:spPr>
        <p:txBody>
          <a:bodyPr>
            <a:noAutofit/>
          </a:bodyPr>
          <a:lstStyle/>
          <a:p>
            <a:r>
              <a:rPr lang="pl-PL" sz="2400" dirty="0">
                <a:latin typeface="Avenir Next LT Pro" panose="020B0504020202020204" pitchFamily="34" charset="-18"/>
              </a:rPr>
              <a:t>ZAŁOŻENIE 5: </a:t>
            </a:r>
            <a:r>
              <a:rPr lang="pl-PL" sz="2400" b="1" dirty="0">
                <a:latin typeface="Avenir Next LT Pro" panose="020B0504020202020204" pitchFamily="34" charset="-18"/>
              </a:rPr>
              <a:t>Podejście metodyczne</a:t>
            </a:r>
          </a:p>
        </p:txBody>
      </p:sp>
      <p:pic>
        <p:nvPicPr>
          <p:cNvPr id="13" name="Picture 13" descr="Diagram&#10;&#10;Description automatically generated">
            <a:extLst>
              <a:ext uri="{FF2B5EF4-FFF2-40B4-BE49-F238E27FC236}">
                <a16:creationId xmlns:a16="http://schemas.microsoft.com/office/drawing/2014/main" id="{C9491E60-827A-D646-3A60-48E1E48E74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072" y="891836"/>
            <a:ext cx="5256584" cy="58197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4878015"/>
      </p:ext>
    </p:extLst>
  </p:cSld>
  <p:clrMapOvr>
    <a:masterClrMapping/>
  </p:clrMapOvr>
  <p:transition spd="slow"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6" name="pole tekstowe 1">
            <a:extLst>
              <a:ext uri="{FF2B5EF4-FFF2-40B4-BE49-F238E27FC236}">
                <a16:creationId xmlns:a16="http://schemas.microsoft.com/office/drawing/2014/main" id="{DA6932F9-1B0B-2584-C28A-CA881FD5B0DF}"/>
              </a:ext>
            </a:extLst>
          </p:cNvPr>
          <p:cNvSpPr txBox="1"/>
          <p:nvPr/>
        </p:nvSpPr>
        <p:spPr>
          <a:xfrm>
            <a:off x="3483678" y="1964446"/>
            <a:ext cx="8136904" cy="156966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pl-PL" sz="2400" b="1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Sześć </a:t>
            </a:r>
            <a:r>
              <a:rPr lang="pl-PL" sz="2400" b="1" dirty="0">
                <a:solidFill>
                  <a:srgbClr val="C00000"/>
                </a:solidFill>
                <a:latin typeface="Avenir Next LT Pro" panose="020B0504020202020204" pitchFamily="34" charset="-18"/>
                <a:ea typeface="MS Mincho" panose="02020609040205080304" pitchFamily="49" charset="-128"/>
              </a:rPr>
              <a:t>sesji testowych </a:t>
            </a:r>
            <a:r>
              <a:rPr lang="pl-PL" sz="2400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-</a:t>
            </a:r>
            <a:r>
              <a:rPr lang="pl-PL" sz="2400" b="1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 20 osób z dysfunkcją wzroku:</a:t>
            </a:r>
            <a:endParaRPr lang="pl-PL" sz="2400" dirty="0">
              <a:latin typeface="Avenir Next LT Pro" panose="020B0504020202020204" pitchFamily="34" charset="-18"/>
              <a:ea typeface="MS Mincho" panose="02020609040205080304" pitchFamily="49" charset="-128"/>
            </a:endParaRPr>
          </a:p>
          <a:p>
            <a:pPr marL="447675" lvl="1" indent="-273050">
              <a:buFont typeface="Wingdings" panose="05000000000000000000" pitchFamily="2" charset="2"/>
              <a:buChar char="§"/>
            </a:pPr>
            <a:r>
              <a:rPr lang="pl-PL" sz="2400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znaki dotykowe – 2 sesje;</a:t>
            </a:r>
          </a:p>
          <a:p>
            <a:pPr marL="447675" lvl="1" indent="-273050">
              <a:buFont typeface="Wingdings" panose="05000000000000000000" pitchFamily="2" charset="2"/>
              <a:buChar char="§"/>
            </a:pPr>
            <a:r>
              <a:rPr lang="pl-PL" sz="2400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techniki druku – 2 sesje;</a:t>
            </a:r>
          </a:p>
          <a:p>
            <a:pPr marL="447675" lvl="1" indent="-273050">
              <a:buFont typeface="Wingdings" panose="05000000000000000000" pitchFamily="2" charset="2"/>
              <a:buChar char="§"/>
            </a:pPr>
            <a:r>
              <a:rPr lang="pl-PL" sz="2400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mapy – 2 sesje;</a:t>
            </a:r>
            <a:endParaRPr lang="pl-PL" sz="2000" dirty="0">
              <a:latin typeface="Avenir Next LT Pro" panose="020B0504020202020204" pitchFamily="34" charset="-18"/>
              <a:ea typeface="MS Mincho" panose="02020609040205080304" pitchFamily="49" charset="-128"/>
            </a:endParaRPr>
          </a:p>
        </p:txBody>
      </p:sp>
      <p:sp>
        <p:nvSpPr>
          <p:cNvPr id="2" name="Tytuł 2">
            <a:extLst>
              <a:ext uri="{FF2B5EF4-FFF2-40B4-BE49-F238E27FC236}">
                <a16:creationId xmlns:a16="http://schemas.microsoft.com/office/drawing/2014/main" id="{37BE991A-8059-1083-68BE-0F248018EF79}"/>
              </a:ext>
            </a:extLst>
          </p:cNvPr>
          <p:cNvSpPr txBox="1">
            <a:spLocks/>
          </p:cNvSpPr>
          <p:nvPr/>
        </p:nvSpPr>
        <p:spPr>
          <a:xfrm>
            <a:off x="3810216" y="960904"/>
            <a:ext cx="8047758" cy="6661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400" dirty="0">
                <a:latin typeface="Avenir Next LT Pro" panose="020B0504020202020204" pitchFamily="34" charset="-18"/>
              </a:rPr>
              <a:t>ZAŁOŻENIE 6: </a:t>
            </a:r>
            <a:r>
              <a:rPr lang="pl-PL" sz="2400" b="1" dirty="0">
                <a:latin typeface="Avenir Next LT Pro" panose="020B0504020202020204" pitchFamily="34" charset="-18"/>
              </a:rPr>
              <a:t>Mapy gotowe do użytku</a:t>
            </a:r>
          </a:p>
        </p:txBody>
      </p:sp>
      <p:pic>
        <p:nvPicPr>
          <p:cNvPr id="4" name="Picture 5" descr="A person's hands on a computer keyboard&#10;&#10;Description automatically generated">
            <a:extLst>
              <a:ext uri="{FF2B5EF4-FFF2-40B4-BE49-F238E27FC236}">
                <a16:creationId xmlns:a16="http://schemas.microsoft.com/office/drawing/2014/main" id="{1AE924CC-6B6B-38D7-B85A-5C4DCBFF98D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0" r="35300"/>
          <a:stretch/>
        </p:blipFill>
        <p:spPr>
          <a:xfrm rot="5400000">
            <a:off x="159002" y="1489840"/>
            <a:ext cx="3283329" cy="298912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pole tekstowe 1">
            <a:extLst>
              <a:ext uri="{FF2B5EF4-FFF2-40B4-BE49-F238E27FC236}">
                <a16:creationId xmlns:a16="http://schemas.microsoft.com/office/drawing/2014/main" id="{44F4BB1D-6919-13EA-9C10-2DE291E49449}"/>
              </a:ext>
            </a:extLst>
          </p:cNvPr>
          <p:cNvSpPr txBox="1"/>
          <p:nvPr/>
        </p:nvSpPr>
        <p:spPr>
          <a:xfrm>
            <a:off x="3503712" y="3616334"/>
            <a:ext cx="3652388" cy="156966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pl-PL" sz="2400" b="1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Konsultacje:</a:t>
            </a:r>
          </a:p>
          <a:p>
            <a:pPr marL="447675" lvl="1" indent="-273050">
              <a:buFont typeface="Wingdings" panose="05000000000000000000" pitchFamily="2" charset="2"/>
              <a:buChar char="§"/>
            </a:pPr>
            <a:r>
              <a:rPr lang="pl-PL" sz="2400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bieżąca weryfikacja;</a:t>
            </a:r>
          </a:p>
          <a:p>
            <a:pPr marL="447675" lvl="1" indent="-273050">
              <a:buFont typeface="Wingdings" panose="05000000000000000000" pitchFamily="2" charset="2"/>
              <a:buChar char="§"/>
            </a:pPr>
            <a:r>
              <a:rPr lang="pl-PL" sz="2400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ocena palet kolorystycznych;</a:t>
            </a:r>
          </a:p>
        </p:txBody>
      </p:sp>
      <p:pic>
        <p:nvPicPr>
          <p:cNvPr id="7" name="Picture 2" descr="Brak opisu.">
            <a:extLst>
              <a:ext uri="{FF2B5EF4-FFF2-40B4-BE49-F238E27FC236}">
                <a16:creationId xmlns:a16="http://schemas.microsoft.com/office/drawing/2014/main" id="{2C693AE2-579A-1223-EAD4-00FDA05B4C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6" b="2522"/>
          <a:stretch/>
        </p:blipFill>
        <p:spPr bwMode="auto">
          <a:xfrm>
            <a:off x="7392144" y="3806225"/>
            <a:ext cx="4549896" cy="282485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1">
            <a:extLst>
              <a:ext uri="{FF2B5EF4-FFF2-40B4-BE49-F238E27FC236}">
                <a16:creationId xmlns:a16="http://schemas.microsoft.com/office/drawing/2014/main" id="{2B430264-B323-EE2E-AEAB-E34E187CB0D2}"/>
              </a:ext>
            </a:extLst>
          </p:cNvPr>
          <p:cNvSpPr txBox="1"/>
          <p:nvPr/>
        </p:nvSpPr>
        <p:spPr>
          <a:xfrm>
            <a:off x="249960" y="5218651"/>
            <a:ext cx="6827249" cy="156966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pl-PL" sz="2400" b="1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Grupa testerów zróżnicowana </a:t>
            </a:r>
            <a:r>
              <a:rPr lang="pl-PL" sz="2400" dirty="0">
                <a:latin typeface="Avenir Next LT Pro" panose="020B0504020202020204" pitchFamily="34" charset="-18"/>
                <a:ea typeface="MS Mincho" panose="02020609040205080304" pitchFamily="49" charset="-128"/>
              </a:rPr>
              <a:t>pod kątem</a:t>
            </a:r>
            <a:r>
              <a:rPr lang="pl-PL" sz="2400" kern="0" dirty="0">
                <a:latin typeface="Avenir Next LT Pro" panose="020B0504020202020204" pitchFamily="34" charset="-18"/>
                <a:ea typeface="Times New Roman" panose="02020603050405020304" pitchFamily="18" charset="0"/>
              </a:rPr>
              <a:t>:</a:t>
            </a:r>
          </a:p>
          <a:p>
            <a:pPr marL="447675" lvl="1" indent="-273050">
              <a:buFont typeface="Wingdings" panose="05000000000000000000" pitchFamily="2" charset="2"/>
              <a:buChar char="§"/>
            </a:pPr>
            <a:r>
              <a:rPr lang="pl-PL" sz="2400" kern="0" dirty="0">
                <a:latin typeface="Avenir Next LT Pro" panose="020B0504020202020204" pitchFamily="34" charset="-18"/>
                <a:ea typeface="Times New Roman" panose="02020603050405020304" pitchFamily="18" charset="0"/>
              </a:rPr>
              <a:t>cech </a:t>
            </a:r>
            <a:r>
              <a:rPr lang="pl-PL" sz="2400" kern="0" dirty="0" err="1">
                <a:latin typeface="Avenir Next LT Pro" panose="020B0504020202020204" pitchFamily="34" charset="-18"/>
                <a:ea typeface="Times New Roman" panose="02020603050405020304" pitchFamily="18" charset="0"/>
              </a:rPr>
              <a:t>socjodemograficznych</a:t>
            </a:r>
            <a:r>
              <a:rPr lang="pl-PL" sz="2400" kern="0" dirty="0">
                <a:latin typeface="Avenir Next LT Pro" panose="020B0504020202020204" pitchFamily="34" charset="-18"/>
                <a:ea typeface="Times New Roman" panose="02020603050405020304" pitchFamily="18" charset="0"/>
              </a:rPr>
              <a:t>;</a:t>
            </a:r>
          </a:p>
          <a:p>
            <a:pPr marL="447675" lvl="1" indent="-273050">
              <a:buFont typeface="Wingdings" panose="05000000000000000000" pitchFamily="2" charset="2"/>
              <a:buChar char="§"/>
            </a:pPr>
            <a:r>
              <a:rPr lang="pl-PL" sz="2400" kern="0" dirty="0">
                <a:latin typeface="Avenir Next LT Pro" panose="020B0504020202020204" pitchFamily="34" charset="-18"/>
                <a:ea typeface="Times New Roman" panose="02020603050405020304" pitchFamily="18" charset="0"/>
              </a:rPr>
              <a:t>specyfiki niepełnosprawności wzrokowej;</a:t>
            </a:r>
          </a:p>
          <a:p>
            <a:pPr marL="447675" lvl="1" indent="-273050">
              <a:buFont typeface="Wingdings" panose="05000000000000000000" pitchFamily="2" charset="2"/>
              <a:buChar char="§"/>
            </a:pPr>
            <a:r>
              <a:rPr lang="pl-PL" sz="2400" kern="0" dirty="0">
                <a:latin typeface="Avenir Next LT Pro" panose="020B0504020202020204" pitchFamily="34" charset="-18"/>
                <a:ea typeface="Times New Roman" panose="02020603050405020304" pitchFamily="18" charset="0"/>
              </a:rPr>
              <a:t>umiejętności taktylnych;</a:t>
            </a:r>
            <a:endParaRPr lang="pl-PL" sz="2000" dirty="0">
              <a:latin typeface="Avenir Next LT Pro" panose="020B0504020202020204" pitchFamily="34" charset="-18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1031908"/>
      </p:ext>
    </p:extLst>
  </p:cSld>
  <p:clrMapOvr>
    <a:masterClrMapping/>
  </p:clrMapOvr>
  <p:transition spd="slow"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5" name="pole tekstowe 10">
            <a:extLst>
              <a:ext uri="{FF2B5EF4-FFF2-40B4-BE49-F238E27FC236}">
                <a16:creationId xmlns:a16="http://schemas.microsoft.com/office/drawing/2014/main" id="{BE80973C-8FDF-C14B-428A-602CD1E9FC46}"/>
              </a:ext>
            </a:extLst>
          </p:cNvPr>
          <p:cNvSpPr txBox="1"/>
          <p:nvPr/>
        </p:nvSpPr>
        <p:spPr>
          <a:xfrm>
            <a:off x="227001" y="2348226"/>
            <a:ext cx="5762546" cy="3023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</a:pPr>
            <a:r>
              <a:rPr lang="pl-PL" sz="2400" b="1" dirty="0">
                <a:solidFill>
                  <a:srgbClr val="C00000"/>
                </a:solidFill>
                <a:latin typeface="Avenir Next LT Pro" panose="020B0504020202020204" pitchFamily="34" charset="-18"/>
              </a:rPr>
              <a:t>13 gotowych do użytku tyflomap </a:t>
            </a:r>
            <a:r>
              <a:rPr lang="pl-PL" sz="2400" dirty="0">
                <a:latin typeface="Avenir Next LT Pro" panose="020B0504020202020204" pitchFamily="34" charset="-18"/>
              </a:rPr>
              <a:t>wzbogaconych o: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pl-PL" sz="2400" b="1" dirty="0">
                <a:solidFill>
                  <a:srgbClr val="C00000"/>
                </a:solidFill>
                <a:latin typeface="Avenir Next LT Pro" panose="020B0504020202020204" pitchFamily="34" charset="-18"/>
              </a:rPr>
              <a:t>opisy parków </a:t>
            </a:r>
            <a:r>
              <a:rPr lang="pl-PL" sz="2400" dirty="0">
                <a:latin typeface="Avenir Next LT Pro" panose="020B0504020202020204" pitchFamily="34" charset="-18"/>
              </a:rPr>
              <a:t>w alfabecie Braille’a</a:t>
            </a:r>
          </a:p>
          <a:p>
            <a:pPr marL="360363" algn="just">
              <a:spcBef>
                <a:spcPts val="300"/>
              </a:spcBef>
            </a:pPr>
            <a:r>
              <a:rPr lang="pl-PL" sz="2400" dirty="0">
                <a:latin typeface="Avenir Next LT Pro" panose="020B0504020202020204" pitchFamily="34" charset="-18"/>
              </a:rPr>
              <a:t>oraz w druku powiększonym;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pl-PL" sz="2400" b="1" dirty="0" err="1">
                <a:solidFill>
                  <a:srgbClr val="C00000"/>
                </a:solidFill>
                <a:latin typeface="Avenir Next LT Pro" panose="020B0504020202020204" pitchFamily="34" charset="-18"/>
              </a:rPr>
              <a:t>audiodeskrypcje</a:t>
            </a:r>
            <a:r>
              <a:rPr lang="pl-PL" sz="2400" dirty="0">
                <a:latin typeface="Avenir Next LT Pro" panose="020B0504020202020204" pitchFamily="34" charset="-18"/>
              </a:rPr>
              <a:t> z opisami parków oraz wspierającymi zapoznawanie się z </a:t>
            </a:r>
            <a:r>
              <a:rPr lang="pl-PL" sz="2400" dirty="0" err="1">
                <a:latin typeface="Avenir Next LT Pro" panose="020B0504020202020204" pitchFamily="34" charset="-18"/>
              </a:rPr>
              <a:t>tyflomapami</a:t>
            </a:r>
            <a:r>
              <a:rPr lang="pl-PL" sz="2400" dirty="0">
                <a:latin typeface="Avenir Next LT Pro" panose="020B0504020202020204" pitchFamily="34" charset="-18"/>
              </a:rPr>
              <a:t>;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600B47F-7DA2-6734-0BB2-286813391AEE}"/>
              </a:ext>
            </a:extLst>
          </p:cNvPr>
          <p:cNvSpPr txBox="1"/>
          <p:nvPr/>
        </p:nvSpPr>
        <p:spPr>
          <a:xfrm>
            <a:off x="1199455" y="6401449"/>
            <a:ext cx="10240231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685" indent="-9017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Prezentacja pt. </a:t>
            </a:r>
            <a:r>
              <a:rPr lang="pl-PL" sz="1800" b="1" kern="100" dirty="0">
                <a:solidFill>
                  <a:srgbClr val="2F54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 opracowania tyflomap 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dr hab. inż. Andrzej Araszkiewicz, prof. WAT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Obraz 6" descr="Obraz zawierający tekst, zrzut ekranu, diagram, design&#10;&#10;Opis wygenerowany automatycznie">
            <a:extLst>
              <a:ext uri="{FF2B5EF4-FFF2-40B4-BE49-F238E27FC236}">
                <a16:creationId xmlns:a16="http://schemas.microsoft.com/office/drawing/2014/main" id="{7163235B-7E1D-04D9-CCF7-A64F7C119D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453" y="1628800"/>
            <a:ext cx="5762546" cy="40934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3413437"/>
      </p:ext>
    </p:extLst>
  </p:cSld>
  <p:clrMapOvr>
    <a:masterClrMapping/>
  </p:clrMapOvr>
  <p:transition spd="slow"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C02AA43-383A-D4F7-98A5-DAC636178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619" y="1832316"/>
            <a:ext cx="10288761" cy="471885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l-PL" sz="2000" b="1" dirty="0">
                <a:latin typeface="Avenir Next LT Pro" panose="020B0504020202020204" pitchFamily="34" charset="-18"/>
              </a:rPr>
              <a:t>Wojskowa Akademia Techniczna: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>
                <a:latin typeface="Avenir Next LT Pro" panose="020B0504020202020204" pitchFamily="34" charset="-18"/>
              </a:rPr>
              <a:t>Dr hab. inż. Albina Mościcka, prof. WAT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>
                <a:latin typeface="Avenir Next LT Pro" panose="020B0504020202020204" pitchFamily="34" charset="-18"/>
              </a:rPr>
              <a:t>Dr inż. Jakub </a:t>
            </a:r>
            <a:r>
              <a:rPr lang="pl-PL" sz="2000" dirty="0" err="1">
                <a:latin typeface="Avenir Next LT Pro" panose="020B0504020202020204" pitchFamily="34" charset="-18"/>
              </a:rPr>
              <a:t>Wabiński</a:t>
            </a:r>
            <a:endParaRPr lang="pl-PL" sz="2000" dirty="0">
              <a:latin typeface="Avenir Next LT Pro" panose="020B0504020202020204" pitchFamily="34" charset="-18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>
                <a:latin typeface="Avenir Next LT Pro" panose="020B0504020202020204" pitchFamily="34" charset="-18"/>
              </a:rPr>
              <a:t>Dr hab. inż. Andrzej Araszkiewicz, prof. WAT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>
                <a:latin typeface="Avenir Next LT Pro" panose="020B0504020202020204" pitchFamily="34" charset="-18"/>
              </a:rPr>
              <a:t>Dr inż. Damian Kiliszek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>
                <a:latin typeface="Avenir Next LT Pro" panose="020B0504020202020204" pitchFamily="34" charset="-18"/>
              </a:rPr>
              <a:t>Dr hab. inż. Beata Całka, prof. WAT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>
                <a:latin typeface="Avenir Next LT Pro" panose="020B0504020202020204" pitchFamily="34" charset="-18"/>
              </a:rPr>
              <a:t>Dr hab. inż. Agnieszka Zwirowicz-Rutkowska, prof. WAT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>
                <a:latin typeface="Avenir Next LT Pro" panose="020B0504020202020204" pitchFamily="34" charset="-18"/>
              </a:rPr>
              <a:t>Inż. Bartłomiej Wyrzykowski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l-PL" sz="2000" b="1" dirty="0">
                <a:latin typeface="Avenir Next LT Pro" panose="020B0504020202020204" pitchFamily="34" charset="-18"/>
              </a:rPr>
              <a:t>Uniwersytet Kardynała Stefana Wyszyńskiego: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>
                <a:latin typeface="Avenir Next LT Pro" panose="020B0504020202020204" pitchFamily="34" charset="-18"/>
              </a:rPr>
              <a:t>Dr Emilia Śmiechowska-Petrovskij – specjalistka w zakresie tyflopedagogiki;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l-PL" sz="2000" b="1" i="0" strike="noStrike" baseline="0" dirty="0">
                <a:latin typeface="Avenir Next LT Pro" panose="020B0504020202020204" pitchFamily="34" charset="-18"/>
              </a:rPr>
              <a:t>Akademia Nauk Stosowanych Stefana Batorego:</a:t>
            </a:r>
            <a:endParaRPr lang="pl-PL" sz="2000" b="1" dirty="0">
              <a:latin typeface="Avenir Next LT Pro" panose="020B0504020202020204" pitchFamily="34" charset="-18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>
                <a:latin typeface="Avenir Next LT Pro" panose="020B0504020202020204" pitchFamily="34" charset="-18"/>
              </a:rPr>
              <a:t>Dr Anna </a:t>
            </a:r>
            <a:r>
              <a:rPr lang="pl-PL" sz="2000" dirty="0" err="1">
                <a:latin typeface="Avenir Next LT Pro" panose="020B0504020202020204" pitchFamily="34" charset="-18"/>
              </a:rPr>
              <a:t>Traut</a:t>
            </a:r>
            <a:r>
              <a:rPr lang="pl-PL" sz="2000" dirty="0">
                <a:latin typeface="Avenir Next LT Pro" panose="020B0504020202020204" pitchFamily="34" charset="-18"/>
              </a:rPr>
              <a:t>-Seliga – </a:t>
            </a:r>
            <a:r>
              <a:rPr lang="pl-PL" sz="2000" i="0" u="none" strike="noStrike" baseline="0" dirty="0">
                <a:latin typeface="Avenir Next LT Pro" panose="020B0504020202020204" pitchFamily="34" charset="-18"/>
              </a:rPr>
              <a:t>specjalistka w zakresie konserwatorskiej ochrony przyrody;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l-PL" sz="2000" b="1" dirty="0">
                <a:latin typeface="Avenir Next LT Pro" panose="020B0504020202020204" pitchFamily="34" charset="-18"/>
              </a:rPr>
              <a:t>Polski Związek Niewidomych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l-PL" sz="2000" b="1" dirty="0">
                <a:latin typeface="Avenir Next LT Pro" panose="020B0504020202020204" pitchFamily="34" charset="-18"/>
              </a:rPr>
              <a:t>Testerzy i konsultanci </a:t>
            </a:r>
            <a:r>
              <a:rPr lang="pl-PL" sz="2000" dirty="0">
                <a:latin typeface="Avenir Next LT Pro" panose="020B0504020202020204" pitchFamily="34" charset="-18"/>
              </a:rPr>
              <a:t>– osoby niewidome i słabowidzące;</a:t>
            </a:r>
          </a:p>
        </p:txBody>
      </p:sp>
      <p:sp>
        <p:nvSpPr>
          <p:cNvPr id="4" name="Tytuł 2">
            <a:extLst>
              <a:ext uri="{FF2B5EF4-FFF2-40B4-BE49-F238E27FC236}">
                <a16:creationId xmlns:a16="http://schemas.microsoft.com/office/drawing/2014/main" id="{2EC3457E-7236-FDFA-77EF-ABE740AB7FC6}"/>
              </a:ext>
            </a:extLst>
          </p:cNvPr>
          <p:cNvSpPr txBox="1">
            <a:spLocks/>
          </p:cNvSpPr>
          <p:nvPr/>
        </p:nvSpPr>
        <p:spPr>
          <a:xfrm>
            <a:off x="4461591" y="878667"/>
            <a:ext cx="7480449" cy="6661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400" dirty="0">
                <a:latin typeface="Avenir Next LT Pro" panose="020B0504020202020204" pitchFamily="34" charset="-18"/>
              </a:rPr>
              <a:t>ZAŁOŻENIE 7: </a:t>
            </a:r>
            <a:r>
              <a:rPr lang="pl-PL" sz="2400" b="1" dirty="0">
                <a:latin typeface="Avenir Next LT Pro" panose="020B0504020202020204" pitchFamily="34" charset="-18"/>
              </a:rPr>
              <a:t>Interdyscyplinarność i współpraca</a:t>
            </a:r>
          </a:p>
        </p:txBody>
      </p:sp>
    </p:spTree>
    <p:extLst>
      <p:ext uri="{BB962C8B-B14F-4D97-AF65-F5344CB8AC3E}">
        <p14:creationId xmlns:p14="http://schemas.microsoft.com/office/powerpoint/2010/main" val="4234244620"/>
      </p:ext>
    </p:extLst>
  </p:cSld>
  <p:clrMapOvr>
    <a:masterClrMapping/>
  </p:clrMapOvr>
  <p:transition spd="slow"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A9C88F-B071-29FA-1ADE-67FBA79FA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653" y="2038777"/>
            <a:ext cx="5083260" cy="1542623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l-PL" sz="2800" dirty="0">
                <a:latin typeface="Avenir Next LT Pro" panose="020B0504020202020204" pitchFamily="34" charset="-18"/>
              </a:rPr>
              <a:t>Dziękuję za uwagę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l-PL" sz="2800" dirty="0">
                <a:latin typeface="Avenir Next LT Pro" panose="020B0504020202020204" pitchFamily="34" charset="-18"/>
              </a:rPr>
              <a:t>i zapraszam w podróż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l-PL" sz="2800" dirty="0">
                <a:latin typeface="Avenir Next LT Pro" panose="020B0504020202020204" pitchFamily="34" charset="-18"/>
              </a:rPr>
              <a:t>po parkach i </a:t>
            </a:r>
            <a:r>
              <a:rPr lang="pl-PL" sz="2800" dirty="0" err="1">
                <a:latin typeface="Avenir Next LT Pro" panose="020B0504020202020204" pitchFamily="34" charset="-18"/>
              </a:rPr>
              <a:t>tyflomapach</a:t>
            </a:r>
            <a:r>
              <a:rPr lang="pl-PL" sz="2800" dirty="0">
                <a:latin typeface="Avenir Next LT Pro" panose="020B0504020202020204" pitchFamily="34" charset="-18"/>
              </a:rPr>
              <a:t>;</a:t>
            </a:r>
          </a:p>
        </p:txBody>
      </p:sp>
      <p:pic>
        <p:nvPicPr>
          <p:cNvPr id="6" name="Obraz 5" descr="Obraz zawierający na wolnym powietrzu, drzewo, niebo, Architektura krajobrazu&#10;&#10;Opis wygenerowany automatycznie">
            <a:extLst>
              <a:ext uri="{FF2B5EF4-FFF2-40B4-BE49-F238E27FC236}">
                <a16:creationId xmlns:a16="http://schemas.microsoft.com/office/drawing/2014/main" id="{290A1CCA-4CCE-BEEA-0091-9648F35704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886" y="1556792"/>
            <a:ext cx="6172021" cy="462901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05528EB-FF25-4A59-E484-49009A8FCD5C}"/>
              </a:ext>
            </a:extLst>
          </p:cNvPr>
          <p:cNvSpPr txBox="1"/>
          <p:nvPr/>
        </p:nvSpPr>
        <p:spPr>
          <a:xfrm>
            <a:off x="696427" y="4725144"/>
            <a:ext cx="45183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i="0" dirty="0">
                <a:effectLst/>
                <a:latin typeface="Aptos" panose="020B0004020202020204" pitchFamily="34" charset="0"/>
              </a:rPr>
              <a:t>Albina Mościcka</a:t>
            </a:r>
          </a:p>
          <a:p>
            <a:r>
              <a:rPr lang="pl-PL" sz="2000" dirty="0">
                <a:latin typeface="Aptos" panose="020B0004020202020204" pitchFamily="34" charset="0"/>
              </a:rPr>
              <a:t>Wydział Inżynierii Lądowej i Geodezji</a:t>
            </a:r>
          </a:p>
          <a:p>
            <a:r>
              <a:rPr lang="pl-PL" sz="2000" dirty="0">
                <a:latin typeface="Aptos" panose="020B0004020202020204" pitchFamily="34" charset="0"/>
              </a:rPr>
              <a:t>Wojskowa Akademia Techniczna</a:t>
            </a:r>
            <a:endParaRPr lang="pl-PL" sz="2000" i="0" dirty="0">
              <a:effectLst/>
              <a:latin typeface="Aptos" panose="020B0004020202020204" pitchFamily="34" charset="0"/>
            </a:endParaRPr>
          </a:p>
          <a:p>
            <a:r>
              <a:rPr lang="pl-PL" sz="2000" i="0" dirty="0">
                <a:effectLst/>
                <a:latin typeface="Aptos" panose="020B0004020202020204" pitchFamily="34" charset="0"/>
                <a:hlinkClick r:id="rId9"/>
              </a:rPr>
              <a:t>albina.moscicka@wat.edu.pl</a:t>
            </a:r>
            <a:endParaRPr lang="pl-PL" sz="2000" i="0" dirty="0"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99650"/>
      </p:ext>
    </p:extLst>
  </p:cSld>
  <p:clrMapOvr>
    <a:masterClrMapping/>
  </p:clrMapOvr>
  <p:transition spd="slow" advClick="0"/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2D2D533F1DB1D42BFC8C5264386F4EA" ma:contentTypeVersion="13" ma:contentTypeDescription="Utwórz nowy dokument." ma:contentTypeScope="" ma:versionID="8c0f4856ed9b7936f7b3b6de3432e917">
  <xsd:schema xmlns:xsd="http://www.w3.org/2001/XMLSchema" xmlns:xs="http://www.w3.org/2001/XMLSchema" xmlns:p="http://schemas.microsoft.com/office/2006/metadata/properties" xmlns:ns2="eb29f647-c546-4d8a-93d6-fb199734f151" xmlns:ns3="8b3af181-5707-4341-84d2-4c3fb442cf54" targetNamespace="http://schemas.microsoft.com/office/2006/metadata/properties" ma:root="true" ma:fieldsID="ebaee96284ed3d1f790a8b36be5f3b68" ns2:_="" ns3:_="">
    <xsd:import namespace="eb29f647-c546-4d8a-93d6-fb199734f151"/>
    <xsd:import namespace="8b3af181-5707-4341-84d2-4c3fb442cf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29f647-c546-4d8a-93d6-fb199734f1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Tagi obrazów" ma:readOnly="false" ma:fieldId="{5cf76f15-5ced-4ddc-b409-7134ff3c332f}" ma:taxonomyMulti="true" ma:sspId="fb4859f3-8bf9-4577-ab03-fd2eede256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3af181-5707-4341-84d2-4c3fb442cf5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55d7c6f-7d12-4c79-83f5-1976c4515c73}" ma:internalName="TaxCatchAll" ma:showField="CatchAllData" ma:web="8b3af181-5707-4341-84d2-4c3fb442cf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Typ zawartości"/>
        <xsd:element ref="dc:title" minOccurs="0" maxOccurs="1" ma:index="3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29f647-c546-4d8a-93d6-fb199734f151">
      <Terms xmlns="http://schemas.microsoft.com/office/infopath/2007/PartnerControls"/>
    </lcf76f155ced4ddcb4097134ff3c332f>
    <TaxCatchAll xmlns="8b3af181-5707-4341-84d2-4c3fb442cf54" xsi:nil="true"/>
  </documentManagement>
</p:properties>
</file>

<file path=customXml/item3.xml><?xml version="1.0" encoding="utf-8"?>
<?mso-contentType ?>
<FormTemplates xmlns="http://schemas.microsoft.com/sharepoint/v3/contenttype/forms"/>
</file>

<file path=customXml/itemProps1.xml><?xml version="1.0" encoding="utf-8"?>
<ds:datastoreItem xmlns:ds="http://schemas.openxmlformats.org/officeDocument/2006/customXml" ds:itemID="{A7062972-1E9A-4A8E-B9DB-5BA4607BEE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29f647-c546-4d8a-93d6-fb199734f151"/>
    <ds:schemaRef ds:uri="8b3af181-5707-4341-84d2-4c3fb442cf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206966-F94D-4A35-829D-B58B2C52B426}">
  <ds:schemaRefs>
    <ds:schemaRef ds:uri="http://schemas.microsoft.com/office/2006/documentManagement/types"/>
    <ds:schemaRef ds:uri="http://purl.org/dc/dcmitype/"/>
    <ds:schemaRef ds:uri="http://www.w3.org/XML/1998/namespace"/>
    <ds:schemaRef ds:uri="http://purl.org/dc/elements/1.1/"/>
    <ds:schemaRef ds:uri="http://purl.org/dc/terms/"/>
    <ds:schemaRef ds:uri="8b3af181-5707-4341-84d2-4c3fb442cf54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eb29f647-c546-4d8a-93d6-fb199734f151"/>
  </ds:schemaRefs>
</ds:datastoreItem>
</file>

<file path=customXml/itemProps3.xml><?xml version="1.0" encoding="utf-8"?>
<ds:datastoreItem xmlns:ds="http://schemas.openxmlformats.org/officeDocument/2006/customXml" ds:itemID="{0BDE00CE-11A0-4E54-92B3-17C218AE91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3906</TotalTime>
  <Words>765</Words>
  <Application>Microsoft Office PowerPoint</Application>
  <PresentationFormat>Panoramiczny</PresentationFormat>
  <Paragraphs>135</Paragraphs>
  <Slides>16</Slides>
  <Notes>16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3" baseType="lpstr">
      <vt:lpstr>Aptos</vt:lpstr>
      <vt:lpstr>Arial</vt:lpstr>
      <vt:lpstr>Avenir Next LT Pro</vt:lpstr>
      <vt:lpstr>Calibri</vt:lpstr>
      <vt:lpstr>Times New Roman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ZAŁOŻENIE 2: Różne poziomy szczegółowości tyflomap ogrodów</vt:lpstr>
      <vt:lpstr>ZAŁOŻENIE 3: Różne style – jeden wspólny system znaków</vt:lpstr>
      <vt:lpstr>Prezentacja programu PowerPoint</vt:lpstr>
      <vt:lpstr>ZAŁOŻENIE 4: Niskokosztowa reprodukcja tyflomap</vt:lpstr>
      <vt:lpstr>ZAŁOŻENIE 5: Podejście metodyczne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Mariusz DPM</dc:creator>
  <cp:lastModifiedBy>Mościcka Albina</cp:lastModifiedBy>
  <cp:revision>589</cp:revision>
  <cp:lastPrinted>2024-05-20T11:57:02Z</cp:lastPrinted>
  <dcterms:created xsi:type="dcterms:W3CDTF">2013-10-17T08:03:19Z</dcterms:created>
  <dcterms:modified xsi:type="dcterms:W3CDTF">2024-05-21T13:41:39Z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0x01010042D2D533F1DB1D42BFC8C5264386F4EA</vt:lpwstr>
  </property>
</Properties>
</file>